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6" r:id="rId3"/>
    <p:sldId id="267" r:id="rId4"/>
    <p:sldId id="268" r:id="rId5"/>
    <p:sldId id="269" r:id="rId6"/>
    <p:sldId id="270" r:id="rId7"/>
    <p:sldId id="271" r:id="rId8"/>
    <p:sldId id="272" r:id="rId9"/>
    <p:sldId id="273" r:id="rId10"/>
    <p:sldId id="274" r:id="rId11"/>
    <p:sldId id="275" r:id="rId12"/>
  </p:sldIdLst>
  <p:sldSz cx="9144000" cy="6858000" type="screen4x3"/>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201547"/>
    <a:srgbClr val="007B4B"/>
    <a:srgbClr val="DA372E"/>
    <a:srgbClr val="008950"/>
    <a:srgbClr val="808080"/>
    <a:srgbClr val="000000"/>
    <a:srgbClr val="5A8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p:cViewPr varScale="1">
        <p:scale>
          <a:sx n="37" d="100"/>
          <a:sy n="37" d="100"/>
        </p:scale>
        <p:origin x="12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B8AE8-B841-488E-B28A-CB8F3E4B35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a:extLst>
              <a:ext uri="{FF2B5EF4-FFF2-40B4-BE49-F238E27FC236}">
                <a16:creationId xmlns:a16="http://schemas.microsoft.com/office/drawing/2014/main" id="{1D7BA449-5E15-4F1E-A3D3-DDEA2740F63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D5039A4-C2A3-4338-ABF5-92268C8F9D89}" type="datetimeFigureOut">
              <a:rPr lang="en-AU"/>
              <a:pPr>
                <a:defRPr/>
              </a:pPr>
              <a:t>6/11/2020</a:t>
            </a:fld>
            <a:endParaRPr lang="en-AU" dirty="0"/>
          </a:p>
        </p:txBody>
      </p:sp>
      <p:sp>
        <p:nvSpPr>
          <p:cNvPr id="4" name="Slide Image Placeholder 3">
            <a:extLst>
              <a:ext uri="{FF2B5EF4-FFF2-40B4-BE49-F238E27FC236}">
                <a16:creationId xmlns:a16="http://schemas.microsoft.com/office/drawing/2014/main" id="{70006C97-DDB3-42FA-9E01-5813A2F7739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a:extLst>
              <a:ext uri="{FF2B5EF4-FFF2-40B4-BE49-F238E27FC236}">
                <a16:creationId xmlns:a16="http://schemas.microsoft.com/office/drawing/2014/main" id="{A7CB2705-E3F1-4F01-A773-809AB20E5F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39082A9-84C3-4FAD-B007-8A794149DEB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a:extLst>
              <a:ext uri="{FF2B5EF4-FFF2-40B4-BE49-F238E27FC236}">
                <a16:creationId xmlns:a16="http://schemas.microsoft.com/office/drawing/2014/main" id="{318F2784-4594-4201-9DF3-DEFCD44ADF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5BCF231-BB4D-4319-B1BD-EA37F7DA1636}"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B21C4E0-FE4D-4ECF-A689-047424E6B4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C2A0F13-5ACA-44E0-A02E-2A4325F015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52D0FDB1-8D75-44D7-89E1-A1F2C1FE0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6A9FC9-A617-4B96-AE6C-0106FFEC6B16}" type="slidenum">
              <a:rPr lang="en-AU" altLang="en-US" smtClean="0"/>
              <a:pPr/>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184567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619250"/>
            <a:ext cx="8243888"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1DD5B8-FB87-40AC-95D6-99C74941B518}"/>
              </a:ext>
            </a:extLst>
          </p:cNvPr>
          <p:cNvSpPr>
            <a:spLocks noGrp="1"/>
          </p:cNvSpPr>
          <p:nvPr>
            <p:ph type="dt" sz="half" idx="10"/>
          </p:nvPr>
        </p:nvSpPr>
        <p:spPr/>
        <p:txBody>
          <a:bodyPr/>
          <a:lstStyle>
            <a:lvl1pPr>
              <a:defRPr/>
            </a:lvl1pPr>
          </a:lstStyle>
          <a:p>
            <a:pPr>
              <a:defRPr/>
            </a:pPr>
            <a:fld id="{4D76FB16-484C-43FA-AADF-1F4D9C29CF48}" type="datetime4">
              <a:rPr lang="en-AU"/>
              <a:pPr>
                <a:defRPr/>
              </a:pPr>
              <a:t>6 November 2020</a:t>
            </a:fld>
            <a:endParaRPr lang="en-AU" dirty="0"/>
          </a:p>
        </p:txBody>
      </p:sp>
      <p:sp>
        <p:nvSpPr>
          <p:cNvPr id="5" name="Footer Placeholder 4">
            <a:extLst>
              <a:ext uri="{FF2B5EF4-FFF2-40B4-BE49-F238E27FC236}">
                <a16:creationId xmlns:a16="http://schemas.microsoft.com/office/drawing/2014/main" id="{0380C621-2103-46F8-B3EC-C0DB4A28BF26}"/>
              </a:ext>
            </a:extLst>
          </p:cNvPr>
          <p:cNvSpPr>
            <a:spLocks noGrp="1"/>
          </p:cNvSpPr>
          <p:nvPr>
            <p:ph type="ftr" sz="quarter" idx="11"/>
          </p:nvPr>
        </p:nvSpPr>
        <p:spPr/>
        <p:txBody>
          <a:bodyPr/>
          <a:lstStyle>
            <a:lvl1pPr>
              <a:defRPr/>
            </a:lvl1pPr>
          </a:lstStyle>
          <a:p>
            <a:pPr>
              <a:defRPr/>
            </a:pPr>
            <a:endParaRPr lang="en-AU" dirty="0"/>
          </a:p>
        </p:txBody>
      </p:sp>
      <p:sp>
        <p:nvSpPr>
          <p:cNvPr id="6" name="Slide Number Placeholder 5">
            <a:extLst>
              <a:ext uri="{FF2B5EF4-FFF2-40B4-BE49-F238E27FC236}">
                <a16:creationId xmlns:a16="http://schemas.microsoft.com/office/drawing/2014/main" id="{34D0CBC7-F9F3-41A2-A596-0C61C4D793BD}"/>
              </a:ext>
            </a:extLst>
          </p:cNvPr>
          <p:cNvSpPr>
            <a:spLocks noGrp="1"/>
          </p:cNvSpPr>
          <p:nvPr>
            <p:ph type="sldNum" sz="quarter" idx="12"/>
          </p:nvPr>
        </p:nvSpPr>
        <p:spPr>
          <a:xfrm>
            <a:off x="8243888" y="6480175"/>
            <a:ext cx="539750" cy="374650"/>
          </a:xfrm>
        </p:spPr>
        <p:txBody>
          <a:bodyPr/>
          <a:lstStyle>
            <a:lvl1pPr>
              <a:defRPr/>
            </a:lvl1pPr>
          </a:lstStyle>
          <a:p>
            <a:pPr>
              <a:defRPr/>
            </a:pPr>
            <a:fld id="{256A33C2-D1E0-4266-B7D8-B6D46221DE18}" type="slidenum">
              <a:rPr lang="en-AU"/>
              <a:pPr>
                <a:defRPr/>
              </a:pPr>
              <a:t>‹#›</a:t>
            </a:fld>
            <a:endParaRPr lang="en-AU" dirty="0"/>
          </a:p>
        </p:txBody>
      </p:sp>
    </p:spTree>
    <p:extLst>
      <p:ext uri="{BB962C8B-B14F-4D97-AF65-F5344CB8AC3E}">
        <p14:creationId xmlns:p14="http://schemas.microsoft.com/office/powerpoint/2010/main" val="2238068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AA1EB0-4F62-4D7A-8C3D-3F0659147824}"/>
              </a:ext>
            </a:extLst>
          </p:cNvPr>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D4A16C-19B1-4939-969C-D31E46A4F2F2}"/>
              </a:ext>
            </a:extLst>
          </p:cNvPr>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a:extLst>
              <a:ext uri="{FF2B5EF4-FFF2-40B4-BE49-F238E27FC236}">
                <a16:creationId xmlns:a16="http://schemas.microsoft.com/office/drawing/2014/main" id="{5708CCAD-6B32-498A-AAF7-F9D61F696719}"/>
              </a:ext>
            </a:extLst>
          </p:cNvPr>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A877B0BD-3B95-4F56-8831-C95967E2735C}" type="datetime4">
              <a:rPr lang="en-AU"/>
              <a:pPr>
                <a:defRPr/>
              </a:pPr>
              <a:t>6 November 2020</a:t>
            </a:fld>
            <a:endParaRPr lang="en-AU" dirty="0"/>
          </a:p>
        </p:txBody>
      </p:sp>
      <p:sp>
        <p:nvSpPr>
          <p:cNvPr id="3" name="Footer Placeholder 2">
            <a:extLst>
              <a:ext uri="{FF2B5EF4-FFF2-40B4-BE49-F238E27FC236}">
                <a16:creationId xmlns:a16="http://schemas.microsoft.com/office/drawing/2014/main" id="{3181D45D-8401-4B7C-BC47-2F944CF51857}"/>
              </a:ext>
            </a:extLst>
          </p:cNvPr>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defRPr>
            </a:lvl1pPr>
          </a:lstStyle>
          <a:p>
            <a:pPr>
              <a:defRPr/>
            </a:pPr>
            <a:endParaRPr lang="en-AU" dirty="0"/>
          </a:p>
        </p:txBody>
      </p:sp>
      <p:sp>
        <p:nvSpPr>
          <p:cNvPr id="4" name="Slide Number Placeholder 3">
            <a:extLst>
              <a:ext uri="{FF2B5EF4-FFF2-40B4-BE49-F238E27FC236}">
                <a16:creationId xmlns:a16="http://schemas.microsoft.com/office/drawing/2014/main" id="{380D4B7A-14F7-4E8F-976B-14B52670608C}"/>
              </a:ext>
            </a:extLst>
          </p:cNvPr>
          <p:cNvSpPr>
            <a:spLocks noGrp="1"/>
          </p:cNvSpPr>
          <p:nvPr>
            <p:ph type="sldNum" sz="quarter" idx="4"/>
          </p:nvPr>
        </p:nvSpPr>
        <p:spPr>
          <a:xfrm>
            <a:off x="8243888" y="6486525"/>
            <a:ext cx="539750"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C6F0915E-994F-46D5-9BA1-4A2DCC3CB59A}" type="slidenum">
              <a:rPr lang="en-AU"/>
              <a:pPr>
                <a:defRPr/>
              </a:pPr>
              <a:t>‹#›</a:t>
            </a:fld>
            <a:endParaRPr lang="en-AU" dirty="0"/>
          </a:p>
        </p:txBody>
      </p:sp>
      <p:sp>
        <p:nvSpPr>
          <p:cNvPr id="5" name="MSIPCMContentMarking" descr="{&quot;HashCode&quot;:904758361,&quot;Placement&quot;:&quot;Footer&quot;}">
            <a:extLst>
              <a:ext uri="{FF2B5EF4-FFF2-40B4-BE49-F238E27FC236}">
                <a16:creationId xmlns:a16="http://schemas.microsoft.com/office/drawing/2014/main" id="{1F7701A2-75E6-4617-8240-A92948BF3F90}"/>
              </a:ext>
            </a:extLst>
          </p:cNvPr>
          <p:cNvSpPr txBox="1"/>
          <p:nvPr userDrawn="1"/>
        </p:nvSpPr>
        <p:spPr>
          <a:xfrm>
            <a:off x="4103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2.health.vic.gov.au/public-health/environmental-health/climate-weather-and-public-health/thunderstorm-asthma/thunderstorm-asthma-multicultural-resourc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hyperlink" Target="mailto:environmental.healthunit@dhhs.vic.gov.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health.vic.gov.au/public-health/environmental-health/climate-weather-and-public-health/thunderstorm-asthma/toolkit" TargetMode="External"/><Relationship Id="rId2" Type="http://schemas.openxmlformats.org/officeDocument/2006/relationships/hyperlink" Target="https://www.betterhealth.vic.gov.au/thunderstormasthm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etterhealth.vic.gov.au/health/conditionsandtreatments/thunderstorm-asth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hhs.vic.gov.au/coronavirus" TargetMode="External"/><Relationship Id="rId2" Type="http://schemas.openxmlformats.org/officeDocument/2006/relationships/hyperlink" Target="https://www.betterhealth.vic.gov.au/thunderstormasthm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mergency.vic.gov.au/prepare/#thunderstorm-asthma-foreca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mergency.vic.gov.au/respo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2.health.vic.gov.au/public-health/environmental-health/climate-weather-and-public-health/thunderstorm-asthma/toolk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B5431E9-7355-4D0F-A573-B78F41A9A00F}"/>
              </a:ext>
            </a:extLst>
          </p:cNvPr>
          <p:cNvSpPr>
            <a:spLocks noGrp="1"/>
          </p:cNvSpPr>
          <p:nvPr>
            <p:ph type="ctrTitle"/>
          </p:nvPr>
        </p:nvSpPr>
        <p:spPr>
          <a:xfrm>
            <a:off x="539750" y="473987"/>
            <a:ext cx="6513513" cy="1577975"/>
          </a:xfrm>
        </p:spPr>
        <p:txBody>
          <a:bodyPr/>
          <a:lstStyle/>
          <a:p>
            <a:r>
              <a:rPr lang="en-US" altLang="en-US" sz="3600" dirty="0">
                <a:latin typeface="Arial" panose="020B0604020202020204" pitchFamily="34" charset="0"/>
                <a:ea typeface="ＭＳ Ｐゴシック" panose="020B0600070205080204" pitchFamily="34" charset="-128"/>
                <a:cs typeface="Arial" panose="020B0604020202020204" pitchFamily="34" charset="0"/>
              </a:rPr>
              <a:t>Epidemic thunderstorm asthma campaign</a:t>
            </a:r>
          </a:p>
        </p:txBody>
      </p:sp>
      <p:sp>
        <p:nvSpPr>
          <p:cNvPr id="5123" name="Subtitle 2">
            <a:extLst>
              <a:ext uri="{FF2B5EF4-FFF2-40B4-BE49-F238E27FC236}">
                <a16:creationId xmlns:a16="http://schemas.microsoft.com/office/drawing/2014/main" id="{0AD4B063-936D-40AC-A2D7-5A9C1FBA970B}"/>
              </a:ext>
            </a:extLst>
          </p:cNvPr>
          <p:cNvSpPr>
            <a:spLocks noGrp="1"/>
          </p:cNvSpPr>
          <p:nvPr>
            <p:ph type="subTitle" idx="1"/>
          </p:nvPr>
        </p:nvSpPr>
        <p:spPr>
          <a:xfrm>
            <a:off x="539750" y="2464366"/>
            <a:ext cx="7172325" cy="3152775"/>
          </a:xfrm>
        </p:spPr>
        <p:txBody>
          <a:bodyPr/>
          <a:lstStyle/>
          <a:p>
            <a:pPr>
              <a:spcAft>
                <a:spcPts val="0"/>
              </a:spcAft>
            </a:pPr>
            <a:r>
              <a:rPr lang="en-AU" sz="24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MULTICULTURAL RESOURCE PACK</a:t>
            </a:r>
            <a:endParaRPr lang="en-AU" sz="800" dirty="0">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br>
              <a:rPr lang="en-AU" sz="2000" dirty="0">
                <a:latin typeface="VIC-Light"/>
                <a:ea typeface="Times New Roman" panose="02020603050405020304" pitchFamily="18" charset="0"/>
                <a:cs typeface="VIC-Light"/>
              </a:rPr>
            </a:br>
            <a:r>
              <a:rPr lang="en-AU" sz="2000" dirty="0">
                <a:latin typeface="VIC-Light"/>
                <a:ea typeface="Times New Roman" panose="02020603050405020304" pitchFamily="18" charset="0"/>
                <a:cs typeface="VIC-Light"/>
              </a:rPr>
              <a:t>KEY MESSAGES AND CAMPAIGN ASSETS</a:t>
            </a:r>
            <a:br>
              <a:rPr lang="en-AU" sz="2000" dirty="0">
                <a:latin typeface="VIC-Light"/>
                <a:ea typeface="Times New Roman" panose="02020603050405020304" pitchFamily="18" charset="0"/>
                <a:cs typeface="VIC-Light"/>
              </a:rPr>
            </a:br>
            <a:br>
              <a:rPr lang="en-AU" sz="2000" dirty="0">
                <a:latin typeface="VIC-Light"/>
                <a:ea typeface="Times New Roman" panose="02020603050405020304" pitchFamily="18" charset="0"/>
                <a:cs typeface="VIC-Light"/>
              </a:rPr>
            </a:br>
            <a:br>
              <a:rPr lang="en-AU" sz="2000" dirty="0">
                <a:latin typeface="VIC-Light"/>
                <a:ea typeface="Times New Roman" panose="02020603050405020304" pitchFamily="18" charset="0"/>
                <a:cs typeface="VIC-Light"/>
              </a:rPr>
            </a:br>
            <a:br>
              <a:rPr lang="en-AU" sz="2000" dirty="0">
                <a:latin typeface="VIC-Light"/>
                <a:ea typeface="Times New Roman" panose="02020603050405020304" pitchFamily="18" charset="0"/>
                <a:cs typeface="VIC-Light"/>
              </a:rPr>
            </a:br>
            <a:br>
              <a:rPr lang="en-AU" sz="2000" dirty="0">
                <a:latin typeface="VIC-Light"/>
                <a:ea typeface="Times New Roman" panose="02020603050405020304" pitchFamily="18" charset="0"/>
                <a:cs typeface="VIC-Light"/>
              </a:rPr>
            </a:br>
            <a:r>
              <a:rPr lang="en-AU" sz="1800" dirty="0">
                <a:latin typeface="VIC-Light"/>
                <a:ea typeface="Times New Roman" panose="02020603050405020304" pitchFamily="18" charset="0"/>
                <a:cs typeface="VIC-Light"/>
              </a:rPr>
              <a:t>November 2020</a:t>
            </a:r>
            <a:endParaRPr lang="en-AU" sz="1800" dirty="0">
              <a:latin typeface="Cambria" panose="020405030504060302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TRANSLATED RESOURCES</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04018" y="5259820"/>
            <a:ext cx="8335963" cy="1167897"/>
          </a:xfrm>
        </p:spPr>
        <p:txBody>
          <a:bodyPr/>
          <a:lstStyle/>
          <a:p>
            <a:pPr lvl="1"/>
            <a:r>
              <a:rPr lang="en-AU" altLang="en-US" sz="1900" b="1" dirty="0">
                <a:ea typeface="ＭＳ Ｐゴシック" panose="020B0600070205080204" pitchFamily="34" charset="-128"/>
              </a:rPr>
              <a:t>These posts are available in English and community languages at:</a:t>
            </a:r>
          </a:p>
          <a:p>
            <a:pPr lvl="1"/>
            <a:r>
              <a:rPr lang="en-AU" altLang="en-US" sz="1600" dirty="0">
                <a:ea typeface="ＭＳ Ｐゴシック" panose="020B0600070205080204" pitchFamily="34" charset="-128"/>
                <a:hlinkClick r:id="rId2"/>
              </a:rPr>
              <a:t>https://www2.health.vic.gov.au/public-health/environmental-health/climate-weather-and-public-health/thunderstorm-asthma/thunderstorm-asthma-multicultural-resources</a:t>
            </a:r>
            <a:r>
              <a:rPr lang="en-AU" altLang="en-US" sz="1600" dirty="0">
                <a:ea typeface="ＭＳ Ｐゴシック" panose="020B0600070205080204" pitchFamily="34" charset="-128"/>
              </a:rPr>
              <a:t>  </a:t>
            </a:r>
          </a:p>
        </p:txBody>
      </p:sp>
      <p:pic>
        <p:nvPicPr>
          <p:cNvPr id="4" name="Picture 3">
            <a:extLst>
              <a:ext uri="{FF2B5EF4-FFF2-40B4-BE49-F238E27FC236}">
                <a16:creationId xmlns:a16="http://schemas.microsoft.com/office/drawing/2014/main" id="{5A1992F8-8B20-443D-B150-00CB4DCCD99C}"/>
              </a:ext>
            </a:extLst>
          </p:cNvPr>
          <p:cNvPicPr>
            <a:picLocks noChangeAspect="1"/>
          </p:cNvPicPr>
          <p:nvPr/>
        </p:nvPicPr>
        <p:blipFill>
          <a:blip r:embed="rId3"/>
          <a:stretch>
            <a:fillRect/>
          </a:stretch>
        </p:blipFill>
        <p:spPr>
          <a:xfrm>
            <a:off x="539750" y="1598180"/>
            <a:ext cx="3414056" cy="3426249"/>
          </a:xfrm>
          <a:prstGeom prst="rect">
            <a:avLst/>
          </a:prstGeom>
        </p:spPr>
      </p:pic>
      <p:pic>
        <p:nvPicPr>
          <p:cNvPr id="5" name="Picture 4">
            <a:extLst>
              <a:ext uri="{FF2B5EF4-FFF2-40B4-BE49-F238E27FC236}">
                <a16:creationId xmlns:a16="http://schemas.microsoft.com/office/drawing/2014/main" id="{0757DA51-45C4-4F25-ACAB-07D5791DDAF1}"/>
              </a:ext>
            </a:extLst>
          </p:cNvPr>
          <p:cNvPicPr>
            <a:picLocks noChangeAspect="1"/>
          </p:cNvPicPr>
          <p:nvPr/>
        </p:nvPicPr>
        <p:blipFill>
          <a:blip r:embed="rId4"/>
          <a:stretch>
            <a:fillRect/>
          </a:stretch>
        </p:blipFill>
        <p:spPr>
          <a:xfrm>
            <a:off x="4292280" y="1598179"/>
            <a:ext cx="3438442" cy="3426249"/>
          </a:xfrm>
          <a:prstGeom prst="rect">
            <a:avLst/>
          </a:prstGeom>
        </p:spPr>
      </p:pic>
    </p:spTree>
    <p:extLst>
      <p:ext uri="{BB962C8B-B14F-4D97-AF65-F5344CB8AC3E}">
        <p14:creationId xmlns:p14="http://schemas.microsoft.com/office/powerpoint/2010/main" val="240970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FOR MORE INFORMATION</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04018" y="2598345"/>
            <a:ext cx="8335963" cy="1873824"/>
          </a:xfrm>
        </p:spPr>
        <p:txBody>
          <a:bodyPr/>
          <a:lstStyle/>
          <a:p>
            <a:pPr lvl="1"/>
            <a:r>
              <a:rPr lang="en-AU" altLang="en-US" sz="2400" b="1" dirty="0">
                <a:ea typeface="ＭＳ Ｐゴシック" panose="020B0600070205080204" pitchFamily="34" charset="-128"/>
              </a:rPr>
              <a:t>Contact the Department of Health and Human Services</a:t>
            </a:r>
          </a:p>
          <a:p>
            <a:pPr lvl="1"/>
            <a:r>
              <a:rPr lang="en-AU" altLang="en-US" sz="2400" b="1" dirty="0">
                <a:ea typeface="ＭＳ Ｐゴシック" panose="020B0600070205080204" pitchFamily="34" charset="-128"/>
              </a:rPr>
              <a:t>by phone on 1300 761 874 </a:t>
            </a:r>
          </a:p>
          <a:p>
            <a:pPr lvl="1"/>
            <a:r>
              <a:rPr lang="en-AU" altLang="en-US" sz="2400" b="1" dirty="0">
                <a:ea typeface="ＭＳ Ｐゴシック" panose="020B0600070205080204" pitchFamily="34" charset="-128"/>
              </a:rPr>
              <a:t>or email: 	</a:t>
            </a:r>
            <a:r>
              <a:rPr lang="en-AU" altLang="en-US" sz="2400" b="1" dirty="0">
                <a:ea typeface="ＭＳ Ｐゴシック" panose="020B0600070205080204" pitchFamily="34" charset="-128"/>
                <a:hlinkClick r:id="rId2"/>
              </a:rPr>
              <a:t>environmental.healthunit@dhhs.vic.gov.au</a:t>
            </a:r>
            <a:r>
              <a:rPr lang="en-AU" altLang="en-US" sz="2400" b="1" dirty="0">
                <a:ea typeface="ＭＳ Ｐゴシック" panose="020B0600070205080204" pitchFamily="34" charset="-128"/>
              </a:rPr>
              <a:t>  </a:t>
            </a:r>
            <a:endParaRPr lang="en-AU" altLang="en-US" sz="2400" dirty="0">
              <a:ea typeface="ＭＳ Ｐゴシック" panose="020B0600070205080204" pitchFamily="34" charset="-128"/>
            </a:endParaRPr>
          </a:p>
        </p:txBody>
      </p:sp>
    </p:spTree>
    <p:extLst>
      <p:ext uri="{BB962C8B-B14F-4D97-AF65-F5344CB8AC3E}">
        <p14:creationId xmlns:p14="http://schemas.microsoft.com/office/powerpoint/2010/main" val="236796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INTRODUCTION</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539750" y="1619250"/>
            <a:ext cx="8335963" cy="4854575"/>
          </a:xfrm>
        </p:spPr>
        <p:txBody>
          <a:bodyPr/>
          <a:lstStyle/>
          <a:p>
            <a:pPr lvl="1"/>
            <a:r>
              <a:rPr lang="en-AU" altLang="en-US" dirty="0">
                <a:ea typeface="ＭＳ Ｐゴシック" panose="020B0600070205080204" pitchFamily="34" charset="-128"/>
              </a:rPr>
              <a:t>Grass pollen season runs from October to the end of December, bringing an increase in asthma and hay fever and the chance of epidemic thunderstorm asthma (ETSA). </a:t>
            </a:r>
          </a:p>
          <a:p>
            <a:pPr lvl="1"/>
            <a:r>
              <a:rPr lang="en-AU" altLang="en-US" dirty="0">
                <a:ea typeface="ＭＳ Ｐゴシック" panose="020B0600070205080204" pitchFamily="34" charset="-128"/>
              </a:rPr>
              <a:t>When this event occurred in Victoria in November 2016, thousands of people developed breathing difficulties. For many of those affected, it was their first asthma attack. They were unaware of the risk to their health and of the steps to take to protect themselves or those in their care. </a:t>
            </a:r>
          </a:p>
          <a:p>
            <a:pPr lvl="1"/>
            <a:r>
              <a:rPr lang="en-AU" altLang="en-US" dirty="0">
                <a:ea typeface="ＭＳ Ｐゴシック" panose="020B0600070205080204" pitchFamily="34" charset="-128"/>
              </a:rPr>
              <a:t>An ETSA event is thought to be triggered by an uncommon combination of high grass pollen levels and a certain type of thunderstorm.</a:t>
            </a:r>
          </a:p>
          <a:p>
            <a:pPr lvl="1"/>
            <a:r>
              <a:rPr lang="en-AU" altLang="en-US" dirty="0">
                <a:ea typeface="ＭＳ Ｐゴシック" panose="020B0600070205080204" pitchFamily="34" charset="-128"/>
              </a:rPr>
              <a:t>Individual management of asthma and hay fever and preparedness is therefore the focus of the ETSA public awareness campaign.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INTRODUCTION</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lvl="1"/>
            <a:r>
              <a:rPr lang="en-AU" altLang="en-US" sz="1900" dirty="0">
                <a:ea typeface="ＭＳ Ｐゴシック" panose="020B0600070205080204" pitchFamily="34" charset="-128"/>
              </a:rPr>
              <a:t>A range of translated resources are available to provide people from a wide range of CALD backgrounds with information in their own language.</a:t>
            </a:r>
          </a:p>
          <a:p>
            <a:pPr lvl="1"/>
            <a:r>
              <a:rPr lang="en-AU" altLang="en-US" sz="1900" dirty="0">
                <a:ea typeface="ＭＳ Ｐゴシック" panose="020B0600070205080204" pitchFamily="34" charset="-128"/>
              </a:rPr>
              <a:t>As community leaders, you can help keep your community safe by sharing this information and raising awareness about the dangers of thunderstorm asthma. </a:t>
            </a:r>
          </a:p>
          <a:p>
            <a:pPr lvl="1"/>
            <a:r>
              <a:rPr lang="en-AU" altLang="en-US" sz="1900" dirty="0">
                <a:ea typeface="ＭＳ Ｐゴシック" panose="020B0600070205080204" pitchFamily="34" charset="-128"/>
              </a:rPr>
              <a:t>Your assistance in sharing the information in this pack is greatly appreciated.</a:t>
            </a:r>
          </a:p>
          <a:p>
            <a:pPr lvl="1"/>
            <a:r>
              <a:rPr lang="en-AU" altLang="en-US" sz="1900" dirty="0">
                <a:ea typeface="ＭＳ Ｐゴシック" panose="020B0600070205080204" pitchFamily="34" charset="-128"/>
              </a:rPr>
              <a:t>Further information is available at:</a:t>
            </a:r>
          </a:p>
          <a:p>
            <a:pPr lvl="1"/>
            <a:r>
              <a:rPr lang="en-AU" altLang="en-US" sz="1900" dirty="0">
                <a:ea typeface="ＭＳ Ｐゴシック" panose="020B0600070205080204" pitchFamily="34" charset="-128"/>
                <a:hlinkClick r:id="rId2"/>
              </a:rPr>
              <a:t>https://www.betterhealth.vic.gov.au/thunderstormasthma</a:t>
            </a:r>
            <a:r>
              <a:rPr lang="en-AU" altLang="en-US" sz="1900" dirty="0">
                <a:ea typeface="ＭＳ Ｐゴシック" panose="020B0600070205080204" pitchFamily="34" charset="-128"/>
              </a:rPr>
              <a:t>   </a:t>
            </a:r>
          </a:p>
          <a:p>
            <a:pPr lvl="1"/>
            <a:r>
              <a:rPr lang="en-AU" altLang="en-US" sz="1900" dirty="0">
                <a:ea typeface="ＭＳ Ｐゴシック" panose="020B0600070205080204" pitchFamily="34" charset="-128"/>
              </a:rPr>
              <a:t>Translated resources are available at: </a:t>
            </a:r>
            <a:r>
              <a:rPr lang="en-AU" altLang="en-US" dirty="0">
                <a:ea typeface="ＭＳ Ｐゴシック" panose="020B0600070205080204" pitchFamily="34" charset="-128"/>
                <a:hlinkClick r:id="rId3"/>
              </a:rPr>
              <a:t>https://www2.health.vic.gov.au/public-health/environmental-health/climate-weather-and-public-health/thunderstorm-asthma/toolkit</a:t>
            </a:r>
            <a:r>
              <a:rPr lang="en-AU" altLang="en-US" dirty="0">
                <a:ea typeface="ＭＳ Ｐゴシック" panose="020B0600070205080204" pitchFamily="34" charset="-128"/>
              </a:rPr>
              <a:t> </a:t>
            </a:r>
            <a:endParaRPr lang="en-AU" altLang="en-US" sz="1900" dirty="0">
              <a:ea typeface="ＭＳ Ｐゴシック" panose="020B0600070205080204" pitchFamily="34" charset="-128"/>
            </a:endParaRPr>
          </a:p>
        </p:txBody>
      </p:sp>
    </p:spTree>
    <p:extLst>
      <p:ext uri="{BB962C8B-B14F-4D97-AF65-F5344CB8AC3E}">
        <p14:creationId xmlns:p14="http://schemas.microsoft.com/office/powerpoint/2010/main" val="418805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WHAT YOU CAN DO TO HELP</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lvl="1"/>
            <a:r>
              <a:rPr lang="en-AU" altLang="en-US" dirty="0">
                <a:ea typeface="ＭＳ Ｐゴシック" panose="020B0600070205080204" pitchFamily="34" charset="-128"/>
              </a:rPr>
              <a:t>You can help protect your community by encouraging them to understand epidemic thunderstorm asthma and to learn asthma first aid.</a:t>
            </a:r>
          </a:p>
          <a:p>
            <a:pPr marL="342900" lvl="1" indent="-342900">
              <a:buFont typeface="Arial" panose="020B0604020202020204" pitchFamily="34" charset="0"/>
              <a:buChar char="•"/>
            </a:pPr>
            <a:r>
              <a:rPr lang="en-AU" altLang="en-US" dirty="0">
                <a:ea typeface="ＭＳ Ｐゴシック" panose="020B0600070205080204" pitchFamily="34" charset="-128"/>
              </a:rPr>
              <a:t>Share the materials and messages in this kit with your community by email, social media or messaging apps. </a:t>
            </a:r>
          </a:p>
          <a:p>
            <a:pPr marL="342900" lvl="1" indent="-342900">
              <a:buFont typeface="Arial" panose="020B0604020202020204" pitchFamily="34" charset="0"/>
              <a:buChar char="•"/>
            </a:pPr>
            <a:r>
              <a:rPr lang="en-AU" altLang="en-US" dirty="0">
                <a:ea typeface="ＭＳ Ｐゴシック" panose="020B0600070205080204" pitchFamily="34" charset="-128"/>
              </a:rPr>
              <a:t>Promote the posters – they can be printed and displayed at community venues.</a:t>
            </a:r>
          </a:p>
          <a:p>
            <a:pPr marL="342900" lvl="1" indent="-342900">
              <a:buFont typeface="Arial" panose="020B0604020202020204" pitchFamily="34" charset="0"/>
              <a:buChar char="•"/>
            </a:pPr>
            <a:r>
              <a:rPr lang="en-AU" altLang="en-US" dirty="0">
                <a:ea typeface="ＭＳ Ｐゴシック" panose="020B0600070205080204" pitchFamily="34" charset="-128"/>
              </a:rPr>
              <a:t>Share the videos and other information on the Epidemic Thunderstorm Asthma campaign pages on the Better Health Channel: </a:t>
            </a:r>
            <a:r>
              <a:rPr lang="en-AU" altLang="en-US" dirty="0">
                <a:ea typeface="ＭＳ Ｐゴシック" panose="020B0600070205080204" pitchFamily="34" charset="-128"/>
                <a:hlinkClick r:id="rId2"/>
              </a:rPr>
              <a:t>https://www.betterhealth.vic.gov.au/health/conditionsandtreatments/</a:t>
            </a:r>
            <a:br>
              <a:rPr lang="en-AU" altLang="en-US" dirty="0">
                <a:ea typeface="ＭＳ Ｐゴシック" panose="020B0600070205080204" pitchFamily="34" charset="-128"/>
                <a:hlinkClick r:id="rId2"/>
              </a:rPr>
            </a:br>
            <a:r>
              <a:rPr lang="en-AU" altLang="en-US" dirty="0">
                <a:ea typeface="ＭＳ Ｐゴシック" panose="020B0600070205080204" pitchFamily="34" charset="-128"/>
                <a:hlinkClick r:id="rId2"/>
              </a:rPr>
              <a:t>thunderstorm-asthma</a:t>
            </a:r>
            <a:r>
              <a:rPr lang="en-AU" altLang="en-US" dirty="0">
                <a:ea typeface="ＭＳ Ｐゴシック" panose="020B0600070205080204" pitchFamily="34" charset="-128"/>
              </a:rPr>
              <a:t>  </a:t>
            </a:r>
          </a:p>
          <a:p>
            <a:pPr lvl="1"/>
            <a:r>
              <a:rPr lang="en-AU" altLang="en-US" dirty="0">
                <a:ea typeface="ＭＳ Ｐゴシック" panose="020B0600070205080204" pitchFamily="34" charset="-128"/>
              </a:rPr>
              <a:t>Advise anyone concerned about their health to see their doctor.</a:t>
            </a:r>
            <a:br>
              <a:rPr lang="en-AU" altLang="en-US" dirty="0">
                <a:ea typeface="ＭＳ Ｐゴシック" panose="020B0600070205080204" pitchFamily="34" charset="-128"/>
              </a:rPr>
            </a:br>
            <a:r>
              <a:rPr lang="en-AU" altLang="en-US" dirty="0">
                <a:ea typeface="ＭＳ Ｐゴシック" panose="020B0600070205080204" pitchFamily="34" charset="-128"/>
              </a:rPr>
              <a:t>In an emergency call 000.</a:t>
            </a:r>
          </a:p>
        </p:txBody>
      </p:sp>
    </p:spTree>
    <p:extLst>
      <p:ext uri="{BB962C8B-B14F-4D97-AF65-F5344CB8AC3E}">
        <p14:creationId xmlns:p14="http://schemas.microsoft.com/office/powerpoint/2010/main" val="382050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MESSAGING</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marL="342900" lvl="1" indent="-342900">
              <a:buFont typeface="Arial" panose="020B0604020202020204" pitchFamily="34" charset="0"/>
              <a:buChar char="•"/>
            </a:pPr>
            <a:r>
              <a:rPr lang="en-AU" altLang="en-US" dirty="0">
                <a:ea typeface="ＭＳ Ｐゴシック" panose="020B0600070205080204" pitchFamily="34" charset="-128"/>
              </a:rPr>
              <a:t>The 2020 grass pollen season goes from October to the end of December, bringing an increase in asthma and hay fever and the chance of epidemic thunderstorm asthma. </a:t>
            </a:r>
          </a:p>
          <a:p>
            <a:pPr marL="342900" lvl="1" indent="-342900">
              <a:buFont typeface="Arial" panose="020B0604020202020204" pitchFamily="34" charset="0"/>
              <a:buChar char="•"/>
            </a:pPr>
            <a:r>
              <a:rPr lang="en-AU" altLang="en-US" dirty="0">
                <a:ea typeface="ＭＳ Ｐゴシック" panose="020B0600070205080204" pitchFamily="34" charset="-128"/>
              </a:rPr>
              <a:t>Those considered at risk of thunderstorm asthma include people with asthma or hay fever, including those with undiagnosed asthma. Where possible, people with asthma and hay fever should also avoid exposure to springtime thunderstorms, especially the wind gusts that precede them.</a:t>
            </a:r>
          </a:p>
          <a:p>
            <a:pPr marL="342900" lvl="1" indent="-342900">
              <a:buFont typeface="Arial" panose="020B0604020202020204" pitchFamily="34" charset="0"/>
              <a:buChar char="•"/>
            </a:pPr>
            <a:r>
              <a:rPr lang="en-AU" altLang="en-US" dirty="0">
                <a:ea typeface="ＭＳ Ｐゴシック" panose="020B0600070205080204" pitchFamily="34" charset="-128"/>
              </a:rPr>
              <a:t>All those with asthma, and particularly those with mild asthma, should see their GP now to develop or review their asthma action plan and make sure any associated hay fever is well managed.</a:t>
            </a:r>
          </a:p>
          <a:p>
            <a:pPr marL="342900" lvl="1" indent="-342900">
              <a:buFont typeface="Arial" panose="020B0604020202020204" pitchFamily="34" charset="0"/>
              <a:buChar char="•"/>
            </a:pPr>
            <a:r>
              <a:rPr lang="en-AU" altLang="en-US" dirty="0">
                <a:ea typeface="ＭＳ Ｐゴシック" panose="020B0600070205080204" pitchFamily="34" charset="-128"/>
              </a:rPr>
              <a:t>They should always follow their asthma action plan or hay fever treatment plan and know asthma first aid. </a:t>
            </a:r>
          </a:p>
        </p:txBody>
      </p:sp>
    </p:spTree>
    <p:extLst>
      <p:ext uri="{BB962C8B-B14F-4D97-AF65-F5344CB8AC3E}">
        <p14:creationId xmlns:p14="http://schemas.microsoft.com/office/powerpoint/2010/main" val="237954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MESSAGING</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marL="342900" lvl="1" indent="-342900">
              <a:buFont typeface="Arial" panose="020B0604020202020204" pitchFamily="34" charset="0"/>
              <a:buChar char="•"/>
            </a:pPr>
            <a:r>
              <a:rPr lang="en-AU" altLang="en-US" dirty="0">
                <a:ea typeface="ＭＳ Ｐゴシック" panose="020B0600070205080204" pitchFamily="34" charset="-128"/>
              </a:rPr>
              <a:t>Hay fever or asthma can produce symptoms that are similar to coronavirus (COVID-19) such as a runny nose, cough or shortness of breath, and while good management can help prevent these, it is critical to still get tested for coronavirus once they occur and stay home while awaiting results.</a:t>
            </a:r>
          </a:p>
          <a:p>
            <a:pPr marL="342900" lvl="1" indent="-342900">
              <a:buFont typeface="Arial" panose="020B0604020202020204" pitchFamily="34" charset="0"/>
              <a:buChar char="•"/>
            </a:pPr>
            <a:r>
              <a:rPr lang="en-AU" altLang="en-US" dirty="0">
                <a:ea typeface="ＭＳ Ｐゴシック" panose="020B0600070205080204" pitchFamily="34" charset="-128"/>
              </a:rPr>
              <a:t>Check the risk forecast daily, download the VicEmergency app on your mobile phone and set up a ‘watch zone’ to receive thunderstorm asthma warnings.</a:t>
            </a:r>
          </a:p>
          <a:p>
            <a:pPr lvl="1"/>
            <a:br>
              <a:rPr lang="en-AU" altLang="en-US" dirty="0">
                <a:ea typeface="ＭＳ Ｐゴシック" panose="020B0600070205080204" pitchFamily="34" charset="-128"/>
              </a:rPr>
            </a:br>
            <a:r>
              <a:rPr lang="en-AU" altLang="en-US" dirty="0">
                <a:ea typeface="ＭＳ Ｐゴシック" panose="020B0600070205080204" pitchFamily="34" charset="-128"/>
              </a:rPr>
              <a:t>For more information about epidemic thunderstorm asthma:  </a:t>
            </a:r>
            <a:r>
              <a:rPr lang="en-AU" altLang="en-US" dirty="0">
                <a:ea typeface="ＭＳ Ｐゴシック" panose="020B0600070205080204" pitchFamily="34" charset="-128"/>
                <a:hlinkClick r:id="rId2"/>
              </a:rPr>
              <a:t>https://www.betterhealth.vic.gov.au/thunderstormasthma</a:t>
            </a:r>
            <a:r>
              <a:rPr lang="en-AU" altLang="en-US" dirty="0">
                <a:ea typeface="ＭＳ Ｐゴシック" panose="020B0600070205080204" pitchFamily="34" charset="-128"/>
              </a:rPr>
              <a:t>    </a:t>
            </a:r>
          </a:p>
          <a:p>
            <a:pPr lvl="1"/>
            <a:r>
              <a:rPr lang="en-AU" altLang="en-US" dirty="0">
                <a:ea typeface="ＭＳ Ｐゴシック" panose="020B0600070205080204" pitchFamily="34" charset="-128"/>
              </a:rPr>
              <a:t>For information about coronavirus (COVID-19) including advice on any current restrictions: </a:t>
            </a:r>
            <a:r>
              <a:rPr lang="en-AU" altLang="en-US" dirty="0">
                <a:ea typeface="ＭＳ Ｐゴシック" panose="020B0600070205080204" pitchFamily="34" charset="-128"/>
                <a:hlinkClick r:id="rId3"/>
              </a:rPr>
              <a:t>https://www.dhhs.vic.gov.au/coronavirus</a:t>
            </a:r>
            <a:r>
              <a:rPr lang="en-AU" altLang="en-US" dirty="0">
                <a:ea typeface="ＭＳ Ｐゴシック" panose="020B0600070205080204" pitchFamily="34" charset="-128"/>
              </a:rPr>
              <a:t>  </a:t>
            </a:r>
          </a:p>
        </p:txBody>
      </p:sp>
    </p:spTree>
    <p:extLst>
      <p:ext uri="{BB962C8B-B14F-4D97-AF65-F5344CB8AC3E}">
        <p14:creationId xmlns:p14="http://schemas.microsoft.com/office/powerpoint/2010/main" val="163529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The ETSA forecasting system</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marL="342900" lvl="1" indent="-342900">
              <a:buFont typeface="Arial" panose="020B0604020202020204" pitchFamily="34" charset="0"/>
              <a:buChar char="•"/>
            </a:pPr>
            <a:r>
              <a:rPr lang="en-AU" altLang="en-US" sz="1900" dirty="0">
                <a:ea typeface="ＭＳ Ｐゴシック" panose="020B0600070205080204" pitchFamily="34" charset="-128"/>
              </a:rPr>
              <a:t>The </a:t>
            </a:r>
            <a:r>
              <a:rPr lang="en-AU" altLang="en-US" sz="1900" dirty="0">
                <a:ea typeface="ＭＳ Ｐゴシック" panose="020B0600070205080204" pitchFamily="34" charset="-128"/>
                <a:hlinkClick r:id="rId2"/>
              </a:rPr>
              <a:t>thunderstorm asthma forecast system </a:t>
            </a:r>
            <a:r>
              <a:rPr lang="en-AU" altLang="en-US" sz="1900" dirty="0">
                <a:ea typeface="ＭＳ Ｐゴシック" panose="020B0600070205080204" pitchFamily="34" charset="-128"/>
              </a:rPr>
              <a:t>spans three days (today, tomorrow and the day after) and uses a color-coded scale from low risk to high risk: green (low risk), orange (moderate risk) and red (high risk).</a:t>
            </a:r>
          </a:p>
          <a:p>
            <a:pPr marL="342900" lvl="1" indent="-342900">
              <a:buFont typeface="Arial" panose="020B0604020202020204" pitchFamily="34" charset="0"/>
              <a:buChar char="•"/>
            </a:pPr>
            <a:r>
              <a:rPr lang="en-AU" altLang="en-US" sz="1900" dirty="0">
                <a:ea typeface="ＭＳ Ｐゴシック" panose="020B0600070205080204" pitchFamily="34" charset="-128"/>
              </a:rPr>
              <a:t>The forecast only indicates whether the chance of an epidemic thunderstorm asthma event occurring is increased – a higher forecast does not mean that an event is going to happen, and a lower forecast doesn’t mean that an event will not happen.  </a:t>
            </a:r>
          </a:p>
          <a:p>
            <a:pPr marL="342900" lvl="1" indent="-342900">
              <a:buFont typeface="Arial" panose="020B0604020202020204" pitchFamily="34" charset="0"/>
              <a:buChar char="•"/>
            </a:pPr>
            <a:r>
              <a:rPr lang="en-AU" altLang="en-US" sz="1900" dirty="0">
                <a:ea typeface="ＭＳ Ｐゴシック" panose="020B0600070205080204" pitchFamily="34" charset="-128"/>
              </a:rPr>
              <a:t>It is also important to note that the forecasting system has been designed to forecast the risk of epidemic thunderstorm asthma events, where a large number of people develop asthma symptoms over a short period of time. </a:t>
            </a:r>
          </a:p>
          <a:p>
            <a:pPr marL="342900" lvl="1" indent="-342900">
              <a:buFont typeface="Arial" panose="020B0604020202020204" pitchFamily="34" charset="0"/>
              <a:buChar char="•"/>
            </a:pPr>
            <a:r>
              <a:rPr lang="en-AU" altLang="en-US" sz="1900" dirty="0">
                <a:ea typeface="ＭＳ Ｐゴシック" panose="020B0600070205080204" pitchFamily="34" charset="-128"/>
              </a:rPr>
              <a:t>It is not designed to forecast the risk of individual’s developing asthma and hay fever symptoms, which occur every year during the grass pollen season.</a:t>
            </a:r>
          </a:p>
        </p:txBody>
      </p:sp>
    </p:spTree>
    <p:extLst>
      <p:ext uri="{BB962C8B-B14F-4D97-AF65-F5344CB8AC3E}">
        <p14:creationId xmlns:p14="http://schemas.microsoft.com/office/powerpoint/2010/main" val="104844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WHAT TO DO ON A HIGH-RISK DAY</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476376" y="1741283"/>
            <a:ext cx="8335963" cy="4731945"/>
          </a:xfrm>
        </p:spPr>
        <p:txBody>
          <a:bodyPr/>
          <a:lstStyle/>
          <a:p>
            <a:pPr marL="342900" lvl="1" indent="-342900">
              <a:buFont typeface="Arial" panose="020B0604020202020204" pitchFamily="34" charset="0"/>
              <a:buChar char="•"/>
            </a:pPr>
            <a:r>
              <a:rPr lang="en-AU" altLang="en-US" sz="1900" dirty="0">
                <a:ea typeface="ＭＳ Ｐゴシック" panose="020B0600070205080204" pitchFamily="34" charset="-128"/>
              </a:rPr>
              <a:t>Avoid being outside during thunderstorms - especially in the wind gusts that come before the storm and particularly on high risk days. Go inside and close your doors and windows, and if you have your air conditioner on, turn it to recirculate. </a:t>
            </a:r>
          </a:p>
          <a:p>
            <a:pPr marL="342900" lvl="1" indent="-342900">
              <a:buFont typeface="Arial" panose="020B0604020202020204" pitchFamily="34" charset="0"/>
              <a:buChar char="•"/>
            </a:pPr>
            <a:r>
              <a:rPr lang="en-AU" altLang="en-US" sz="1900" dirty="0">
                <a:ea typeface="ＭＳ Ｐゴシック" panose="020B0600070205080204" pitchFamily="34" charset="-128"/>
              </a:rPr>
              <a:t>If you have asthma and hay fever, have your reliever medication readily available. </a:t>
            </a:r>
          </a:p>
          <a:p>
            <a:pPr marL="342900" lvl="1" indent="-342900">
              <a:buFont typeface="Arial" panose="020B0604020202020204" pitchFamily="34" charset="0"/>
              <a:buChar char="•"/>
            </a:pPr>
            <a:r>
              <a:rPr lang="en-AU" altLang="en-US" sz="1900" dirty="0">
                <a:ea typeface="ＭＳ Ｐゴシック" panose="020B0600070205080204" pitchFamily="34" charset="-128"/>
              </a:rPr>
              <a:t>Follow your management plan and be alert to and act on the development of asthma symptoms.</a:t>
            </a:r>
          </a:p>
          <a:p>
            <a:pPr marL="342900" lvl="1" indent="-342900">
              <a:buFont typeface="Arial" panose="020B0604020202020204" pitchFamily="34" charset="0"/>
              <a:buChar char="•"/>
            </a:pPr>
            <a:r>
              <a:rPr lang="en-AU" altLang="en-US" sz="1900" dirty="0">
                <a:ea typeface="ＭＳ Ｐゴシック" panose="020B0600070205080204" pitchFamily="34" charset="-128"/>
              </a:rPr>
              <a:t>Check the </a:t>
            </a:r>
            <a:r>
              <a:rPr lang="en-AU" altLang="en-US" sz="1900" dirty="0">
                <a:ea typeface="ＭＳ Ｐゴシック" panose="020B0600070205080204" pitchFamily="34" charset="-128"/>
                <a:hlinkClick r:id="rId2"/>
              </a:rPr>
              <a:t>VicEmergency</a:t>
            </a:r>
            <a:r>
              <a:rPr lang="en-AU" altLang="en-US" sz="1900" dirty="0">
                <a:ea typeface="ＭＳ Ｐゴシック" panose="020B0600070205080204" pitchFamily="34" charset="-128"/>
              </a:rPr>
              <a:t> website or app for warnings in your area.</a:t>
            </a:r>
          </a:p>
        </p:txBody>
      </p:sp>
    </p:spTree>
    <p:extLst>
      <p:ext uri="{BB962C8B-B14F-4D97-AF65-F5344CB8AC3E}">
        <p14:creationId xmlns:p14="http://schemas.microsoft.com/office/powerpoint/2010/main" val="199615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0F1D-3DB3-46D1-A7A0-6D4584351FDF}"/>
              </a:ext>
            </a:extLst>
          </p:cNvPr>
          <p:cNvSpPr>
            <a:spLocks noGrp="1"/>
          </p:cNvSpPr>
          <p:nvPr>
            <p:ph type="title"/>
          </p:nvPr>
        </p:nvSpPr>
        <p:spPr>
          <a:xfrm>
            <a:off x="539750" y="269875"/>
            <a:ext cx="7761288" cy="1079500"/>
          </a:xfrm>
        </p:spPr>
        <p:txBody>
          <a:bodyPr/>
          <a:lstStyle/>
          <a:p>
            <a:pPr lvl="1"/>
            <a:r>
              <a:rPr lang="en-AU" sz="2800" b="1" dirty="0">
                <a:solidFill>
                  <a:srgbClr val="379BFF"/>
                </a:solidFill>
                <a:latin typeface="Arial" panose="020B0604020202020204" pitchFamily="34" charset="0"/>
                <a:ea typeface="Times New Roman" panose="02020603050405020304" pitchFamily="18" charset="0"/>
                <a:cs typeface="Times New Roman" panose="02020603050405020304" pitchFamily="18" charset="0"/>
              </a:rPr>
              <a:t>TRANSLATED RESOURCES</a:t>
            </a:r>
          </a:p>
        </p:txBody>
      </p:sp>
      <p:sp>
        <p:nvSpPr>
          <p:cNvPr id="7171" name="Content Placeholder 2">
            <a:extLst>
              <a:ext uri="{FF2B5EF4-FFF2-40B4-BE49-F238E27FC236}">
                <a16:creationId xmlns:a16="http://schemas.microsoft.com/office/drawing/2014/main" id="{9F4CE515-16AF-4749-B8BA-C265B35CE69D}"/>
              </a:ext>
            </a:extLst>
          </p:cNvPr>
          <p:cNvSpPr>
            <a:spLocks noGrp="1"/>
          </p:cNvSpPr>
          <p:nvPr>
            <p:ph idx="1"/>
          </p:nvPr>
        </p:nvSpPr>
        <p:spPr>
          <a:xfrm>
            <a:off x="331520" y="5106154"/>
            <a:ext cx="8335963" cy="1330860"/>
          </a:xfrm>
        </p:spPr>
        <p:txBody>
          <a:bodyPr/>
          <a:lstStyle/>
          <a:p>
            <a:pPr lvl="1"/>
            <a:r>
              <a:rPr lang="en-AU" altLang="en-US" sz="1900" b="1" dirty="0">
                <a:ea typeface="ＭＳ Ｐゴシック" panose="020B0600070205080204" pitchFamily="34" charset="-128"/>
              </a:rPr>
              <a:t>Translated resources (printed)</a:t>
            </a:r>
          </a:p>
          <a:p>
            <a:pPr lvl="1"/>
            <a:r>
              <a:rPr lang="en-AU" altLang="en-US" sz="1600" dirty="0">
                <a:ea typeface="ＭＳ Ｐゴシック" panose="020B0600070205080204" pitchFamily="34" charset="-128"/>
              </a:rPr>
              <a:t>Printed resources in community languages can be ordered via the </a:t>
            </a:r>
            <a:r>
              <a:rPr lang="en-AU" altLang="en-US" sz="1600" dirty="0">
                <a:solidFill>
                  <a:schemeClr val="accent1"/>
                </a:solidFill>
                <a:ea typeface="ＭＳ Ｐゴシック" panose="020B0600070205080204" pitchFamily="34" charset="-128"/>
              </a:rPr>
              <a:t>online order form</a:t>
            </a:r>
            <a:r>
              <a:rPr lang="en-AU" altLang="en-US" sz="1600" dirty="0">
                <a:ea typeface="ＭＳ Ｐゴシック" panose="020B0600070205080204" pitchFamily="34" charset="-128"/>
              </a:rPr>
              <a:t> link at:  </a:t>
            </a:r>
            <a:r>
              <a:rPr lang="en-AU" altLang="en-US" sz="1600" dirty="0">
                <a:ea typeface="ＭＳ Ｐゴシック" panose="020B0600070205080204" pitchFamily="34" charset="-128"/>
                <a:hlinkClick r:id="rId2"/>
              </a:rPr>
              <a:t>https://www2.health.vic.gov.au/public-health/environmental-health/climate-weather-and-public-health/thunderstorm-asthma/toolkit</a:t>
            </a:r>
            <a:r>
              <a:rPr lang="en-AU" altLang="en-US" sz="1600" dirty="0">
                <a:ea typeface="ＭＳ Ｐゴシック" panose="020B0600070205080204" pitchFamily="34" charset="-128"/>
              </a:rPr>
              <a:t>   </a:t>
            </a:r>
          </a:p>
        </p:txBody>
      </p:sp>
      <p:pic>
        <p:nvPicPr>
          <p:cNvPr id="3" name="Picture 2">
            <a:extLst>
              <a:ext uri="{FF2B5EF4-FFF2-40B4-BE49-F238E27FC236}">
                <a16:creationId xmlns:a16="http://schemas.microsoft.com/office/drawing/2014/main" id="{4AA4CC74-AC30-41F2-A267-96F380F8D312}"/>
              </a:ext>
            </a:extLst>
          </p:cNvPr>
          <p:cNvPicPr>
            <a:picLocks noChangeAspect="1"/>
          </p:cNvPicPr>
          <p:nvPr/>
        </p:nvPicPr>
        <p:blipFill>
          <a:blip r:embed="rId3"/>
          <a:stretch>
            <a:fillRect/>
          </a:stretch>
        </p:blipFill>
        <p:spPr>
          <a:xfrm>
            <a:off x="614427" y="1576264"/>
            <a:ext cx="6285521" cy="3529890"/>
          </a:xfrm>
          <a:prstGeom prst="rect">
            <a:avLst/>
          </a:prstGeom>
        </p:spPr>
      </p:pic>
    </p:spTree>
    <p:extLst>
      <p:ext uri="{BB962C8B-B14F-4D97-AF65-F5344CB8AC3E}">
        <p14:creationId xmlns:p14="http://schemas.microsoft.com/office/powerpoint/2010/main" val="3408019576"/>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16.pptx" id="{CCED1CEF-7506-4FEA-9401-6E7CB47777CF}" vid="{58DEE328-F880-40A7-AEA5-6F0C1D6F6F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DHHS Presentation 01 Navy 2765</Template>
  <TotalTime>135</TotalTime>
  <Words>912</Words>
  <Application>Microsoft Office PowerPoint</Application>
  <PresentationFormat>On-screen Show (4:3)</PresentationFormat>
  <Paragraphs>52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Cambria</vt:lpstr>
      <vt:lpstr>VIC-Light</vt:lpstr>
      <vt:lpstr>Default Design</vt:lpstr>
      <vt:lpstr>Epidemic thunderstorm asthma campaign</vt:lpstr>
      <vt:lpstr>INTRODUCTION</vt:lpstr>
      <vt:lpstr>INTRODUCTION</vt:lpstr>
      <vt:lpstr>WHAT YOU CAN DO TO HELP</vt:lpstr>
      <vt:lpstr>MESSAGING</vt:lpstr>
      <vt:lpstr>MESSAGING</vt:lpstr>
      <vt:lpstr>The ETSA forecasting system</vt:lpstr>
      <vt:lpstr>WHAT TO DO ON A HIGH-RISK DAY</vt:lpstr>
      <vt:lpstr>TRANSLATED RESOURCES</vt:lpstr>
      <vt:lpstr>TRANSLATED RESOURCES</vt:lpstr>
      <vt:lpstr>FOR MORE INFORMATION</vt:lpstr>
    </vt:vector>
  </TitlesOfParts>
  <Company>Department of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thunderstorm asthma campaign</dc:title>
  <dc:creator>Spiro Iliopoulos (DHHS)</dc:creator>
  <cp:lastModifiedBy>Meredith Cameron (DHHS)</cp:lastModifiedBy>
  <cp:revision>9</cp:revision>
  <dcterms:created xsi:type="dcterms:W3CDTF">2020-11-05T23:18:36Z</dcterms:created>
  <dcterms:modified xsi:type="dcterms:W3CDTF">2020-11-06T04:01:55Z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43e64453-338c-4f93-8a4d-0039a0a41f2a_Enabled">
    <vt:lpwstr>True</vt:lpwstr>
  </property>
  <property fmtid="{D5CDD505-2E9C-101B-9397-08002B2CF9AE}" pid="4" name="MSIP_Label_43e64453-338c-4f93-8a4d-0039a0a41f2a_SiteId">
    <vt:lpwstr>c0e0601f-0fac-449c-9c88-a104c4eb9f28</vt:lpwstr>
  </property>
  <property fmtid="{D5CDD505-2E9C-101B-9397-08002B2CF9AE}" pid="5" name="MSIP_Label_43e64453-338c-4f93-8a4d-0039a0a41f2a_Owner">
    <vt:lpwstr>Spiro.Iliopoulos@dhhs.vic.gov.au</vt:lpwstr>
  </property>
  <property fmtid="{D5CDD505-2E9C-101B-9397-08002B2CF9AE}" pid="6" name="MSIP_Label_43e64453-338c-4f93-8a4d-0039a0a41f2a_SetDate">
    <vt:lpwstr>2020-11-06T00:58:40.9325247Z</vt:lpwstr>
  </property>
  <property fmtid="{D5CDD505-2E9C-101B-9397-08002B2CF9AE}" pid="7" name="MSIP_Label_43e64453-338c-4f93-8a4d-0039a0a41f2a_Name">
    <vt:lpwstr>OFFICIAL</vt:lpwstr>
  </property>
  <property fmtid="{D5CDD505-2E9C-101B-9397-08002B2CF9AE}" pid="8" name="MSIP_Label_43e64453-338c-4f93-8a4d-0039a0a41f2a_Application">
    <vt:lpwstr>Microsoft Azure Information Protection</vt:lpwstr>
  </property>
  <property fmtid="{D5CDD505-2E9C-101B-9397-08002B2CF9AE}" pid="9" name="MSIP_Label_43e64453-338c-4f93-8a4d-0039a0a41f2a_ActionId">
    <vt:lpwstr>d64a6cc1-6a44-47cf-bd8c-ccdb03c31420</vt:lpwstr>
  </property>
  <property fmtid="{D5CDD505-2E9C-101B-9397-08002B2CF9AE}" pid="10" name="MSIP_Label_43e64453-338c-4f93-8a4d-0039a0a41f2a_Extended_MSFT_Method">
    <vt:lpwstr>Manual</vt:lpwstr>
  </property>
  <property fmtid="{D5CDD505-2E9C-101B-9397-08002B2CF9AE}" pid="11" name="Sensitivity">
    <vt:lpwstr>OFFICIAL</vt:lpwstr>
  </property>
</Properties>
</file>