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4"/>
  </p:notesMasterIdLst>
  <p:handoutMasterIdLst>
    <p:handoutMasterId r:id="rId15"/>
  </p:handoutMasterIdLst>
  <p:sldIdLst>
    <p:sldId id="257" r:id="rId2"/>
    <p:sldId id="383" r:id="rId3"/>
    <p:sldId id="382" r:id="rId4"/>
    <p:sldId id="384" r:id="rId5"/>
    <p:sldId id="385" r:id="rId6"/>
    <p:sldId id="386" r:id="rId7"/>
    <p:sldId id="387" r:id="rId8"/>
    <p:sldId id="388" r:id="rId9"/>
    <p:sldId id="389" r:id="rId10"/>
    <p:sldId id="390" r:id="rId11"/>
    <p:sldId id="391" r:id="rId12"/>
    <p:sldId id="381" r:id="rId13"/>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pitchFamily="34" charset="0"/>
        <a:ea typeface="ＭＳ Ｐゴシック"/>
        <a:cs typeface="ＭＳ Ｐゴシック"/>
      </a:defRPr>
    </a:lvl1pPr>
    <a:lvl2pPr marL="457200" algn="l" rtl="0" fontAlgn="base">
      <a:spcBef>
        <a:spcPct val="0"/>
      </a:spcBef>
      <a:spcAft>
        <a:spcPct val="0"/>
      </a:spcAft>
      <a:defRPr kern="1200">
        <a:solidFill>
          <a:schemeClr val="tx1"/>
        </a:solidFill>
        <a:latin typeface="Arial" pitchFamily="34" charset="0"/>
        <a:ea typeface="ＭＳ Ｐゴシック"/>
        <a:cs typeface="ＭＳ Ｐゴシック"/>
      </a:defRPr>
    </a:lvl2pPr>
    <a:lvl3pPr marL="914400" algn="l" rtl="0" fontAlgn="base">
      <a:spcBef>
        <a:spcPct val="0"/>
      </a:spcBef>
      <a:spcAft>
        <a:spcPct val="0"/>
      </a:spcAft>
      <a:defRPr kern="1200">
        <a:solidFill>
          <a:schemeClr val="tx1"/>
        </a:solidFill>
        <a:latin typeface="Arial" pitchFamily="34" charset="0"/>
        <a:ea typeface="ＭＳ Ｐゴシック"/>
        <a:cs typeface="ＭＳ Ｐゴシック"/>
      </a:defRPr>
    </a:lvl3pPr>
    <a:lvl4pPr marL="1371600" algn="l" rtl="0" fontAlgn="base">
      <a:spcBef>
        <a:spcPct val="0"/>
      </a:spcBef>
      <a:spcAft>
        <a:spcPct val="0"/>
      </a:spcAft>
      <a:defRPr kern="1200">
        <a:solidFill>
          <a:schemeClr val="tx1"/>
        </a:solidFill>
        <a:latin typeface="Arial" pitchFamily="34" charset="0"/>
        <a:ea typeface="ＭＳ Ｐゴシック"/>
        <a:cs typeface="ＭＳ Ｐゴシック"/>
      </a:defRPr>
    </a:lvl4pPr>
    <a:lvl5pPr marL="1828800" algn="l" rtl="0" fontAlgn="base">
      <a:spcBef>
        <a:spcPct val="0"/>
      </a:spcBef>
      <a:spcAft>
        <a:spcPct val="0"/>
      </a:spcAft>
      <a:defRPr kern="1200">
        <a:solidFill>
          <a:schemeClr val="tx1"/>
        </a:solidFill>
        <a:latin typeface="Arial" pitchFamily="34" charset="0"/>
        <a:ea typeface="ＭＳ Ｐゴシック"/>
        <a:cs typeface="ＭＳ Ｐゴシック"/>
      </a:defRPr>
    </a:lvl5pPr>
    <a:lvl6pPr marL="2286000" algn="l" defTabSz="914400" rtl="0" eaLnBrk="1" latinLnBrk="0" hangingPunct="1">
      <a:defRPr kern="1200">
        <a:solidFill>
          <a:schemeClr val="tx1"/>
        </a:solidFill>
        <a:latin typeface="Arial" pitchFamily="34" charset="0"/>
        <a:ea typeface="ＭＳ Ｐゴシック"/>
        <a:cs typeface="ＭＳ Ｐゴシック"/>
      </a:defRPr>
    </a:lvl6pPr>
    <a:lvl7pPr marL="2743200" algn="l" defTabSz="914400" rtl="0" eaLnBrk="1" latinLnBrk="0" hangingPunct="1">
      <a:defRPr kern="1200">
        <a:solidFill>
          <a:schemeClr val="tx1"/>
        </a:solidFill>
        <a:latin typeface="Arial" pitchFamily="34" charset="0"/>
        <a:ea typeface="ＭＳ Ｐゴシック"/>
        <a:cs typeface="ＭＳ Ｐゴシック"/>
      </a:defRPr>
    </a:lvl7pPr>
    <a:lvl8pPr marL="3200400" algn="l" defTabSz="914400" rtl="0" eaLnBrk="1" latinLnBrk="0" hangingPunct="1">
      <a:defRPr kern="1200">
        <a:solidFill>
          <a:schemeClr val="tx1"/>
        </a:solidFill>
        <a:latin typeface="Arial" pitchFamily="34" charset="0"/>
        <a:ea typeface="ＭＳ Ｐゴシック"/>
        <a:cs typeface="ＭＳ Ｐゴシック"/>
      </a:defRPr>
    </a:lvl8pPr>
    <a:lvl9pPr marL="3657600" algn="l" defTabSz="914400" rtl="0" eaLnBrk="1" latinLnBrk="0" hangingPunct="1">
      <a:defRPr kern="1200">
        <a:solidFill>
          <a:schemeClr val="tx1"/>
        </a:solidFill>
        <a:latin typeface="Arial" pitchFamily="34"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5F7A"/>
    <a:srgbClr val="0195BF"/>
    <a:srgbClr val="9CD9EB"/>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46" autoAdjust="0"/>
    <p:restoredTop sz="82028" autoAdjust="0"/>
  </p:normalViewPr>
  <p:slideViewPr>
    <p:cSldViewPr>
      <p:cViewPr>
        <p:scale>
          <a:sx n="66" d="100"/>
          <a:sy n="66" d="100"/>
        </p:scale>
        <p:origin x="-1884" y="-300"/>
      </p:cViewPr>
      <p:guideLst>
        <p:guide orient="horz" pos="2160"/>
        <p:guide pos="2880"/>
      </p:guideLst>
    </p:cSldViewPr>
  </p:slideViewPr>
  <p:outlineViewPr>
    <p:cViewPr>
      <p:scale>
        <a:sx n="33" d="100"/>
        <a:sy n="33" d="100"/>
      </p:scale>
      <p:origin x="36" y="0"/>
    </p:cViewPr>
  </p:outlineViewPr>
  <p:notesTextViewPr>
    <p:cViewPr>
      <p:scale>
        <a:sx n="100" d="100"/>
        <a:sy n="100" d="100"/>
      </p:scale>
      <p:origin x="0" y="0"/>
    </p:cViewPr>
  </p:notesTextViewPr>
  <p:sorterViewPr>
    <p:cViewPr>
      <p:scale>
        <a:sx n="80" d="100"/>
        <a:sy n="80" d="100"/>
      </p:scale>
      <p:origin x="0" y="1566"/>
    </p:cViewPr>
  </p:sorterViewPr>
  <p:notesViewPr>
    <p:cSldViewPr>
      <p:cViewPr varScale="1">
        <p:scale>
          <a:sx n="53" d="100"/>
          <a:sy n="53" d="100"/>
        </p:scale>
        <p:origin x="-256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mn-ea"/>
                <a:cs typeface="+mn-cs"/>
              </a:defRPr>
            </a:lvl1pPr>
          </a:lstStyle>
          <a:p>
            <a:pPr>
              <a:defRPr/>
            </a:pPr>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atin typeface="Arial" charset="0"/>
                <a:ea typeface="+mn-ea"/>
                <a:cs typeface="+mn-cs"/>
              </a:defRPr>
            </a:lvl1pPr>
          </a:lstStyle>
          <a:p>
            <a:pPr>
              <a:defRPr/>
            </a:pPr>
            <a:fld id="{A41981F2-F1F3-491E-83CC-BA6EF5C20C6D}" type="datetimeFigureOut">
              <a:rPr lang="en-US"/>
              <a:pPr>
                <a:defRPr/>
              </a:pPr>
              <a:t>2/14/2013</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mn-ea"/>
                <a:cs typeface="+mn-cs"/>
              </a:defRPr>
            </a:lvl1pPr>
          </a:lstStyle>
          <a:p>
            <a:pPr>
              <a:defRPr/>
            </a:pPr>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atin typeface="Arial" charset="0"/>
                <a:ea typeface="+mn-ea"/>
                <a:cs typeface="+mn-cs"/>
              </a:defRPr>
            </a:lvl1pPr>
          </a:lstStyle>
          <a:p>
            <a:pPr>
              <a:defRPr/>
            </a:pPr>
            <a:fld id="{DFB599AE-8A8D-40D8-9220-28442FD13021}" type="slidenum">
              <a:rPr lang="en-AU"/>
              <a:pPr>
                <a:defRPr/>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mn-ea"/>
                <a:cs typeface="+mn-cs"/>
              </a:defRPr>
            </a:lvl1pPr>
          </a:lstStyle>
          <a:p>
            <a:pPr>
              <a:defRPr/>
            </a:pPr>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charset="0"/>
                <a:ea typeface="+mn-ea"/>
                <a:cs typeface="+mn-cs"/>
              </a:defRPr>
            </a:lvl1pPr>
          </a:lstStyle>
          <a:p>
            <a:pPr>
              <a:defRPr/>
            </a:pPr>
            <a:fld id="{1A1584A4-90D5-4681-B6C5-ABACBBFD053D}" type="datetimeFigureOut">
              <a:rPr lang="en-US"/>
              <a:pPr>
                <a:defRPr/>
              </a:pPr>
              <a:t>2/14/2013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AU"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mn-ea"/>
                <a:cs typeface="+mn-cs"/>
              </a:defRPr>
            </a:lvl1pPr>
          </a:lstStyle>
          <a:p>
            <a:pPr>
              <a:defRPr/>
            </a:pPr>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atin typeface="Arial" charset="0"/>
                <a:ea typeface="+mn-ea"/>
                <a:cs typeface="+mn-cs"/>
              </a:defRPr>
            </a:lvl1pPr>
          </a:lstStyle>
          <a:p>
            <a:pPr>
              <a:defRPr/>
            </a:pPr>
            <a:fld id="{3B808D3A-4D39-4AFC-B7BB-2F718265FAA5}" type="slidenum">
              <a:rPr lang="en-AU"/>
              <a:pPr>
                <a:defRPr/>
              </a:pPr>
              <a:t>‹#›</a:t>
            </a:fld>
            <a:endParaRPr lang="en-A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CDB33EC-0C55-4668-90FA-1996E64ABB0A}" type="slidenum">
              <a:rPr lang="en-AU">
                <a:latin typeface="Arial" pitchFamily="34" charset="0"/>
                <a:ea typeface="ＭＳ Ｐゴシック"/>
                <a:cs typeface="ＭＳ Ｐゴシック"/>
              </a:rPr>
              <a:pPr/>
              <a:t>1</a:t>
            </a:fld>
            <a:endParaRPr lang="en-AU">
              <a:latin typeface="Arial" pitchFamily="34" charset="0"/>
              <a:ea typeface="ＭＳ Ｐゴシック"/>
              <a:cs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AU" sz="1200" kern="1200" dirty="0" smtClean="0">
                <a:solidFill>
                  <a:schemeClr val="tx1"/>
                </a:solidFill>
                <a:latin typeface="+mn-lt"/>
                <a:ea typeface="+mn-ea"/>
                <a:cs typeface="+mn-cs"/>
              </a:rPr>
              <a:t> The GP Referral Template has been developed as part of the SCTT suite of tools led by the Victorian Department of Health.</a:t>
            </a:r>
            <a:r>
              <a:rPr lang="en-AU" sz="1200" kern="1200" baseline="0" dirty="0" smtClean="0">
                <a:solidFill>
                  <a:schemeClr val="tx1"/>
                </a:solidFill>
                <a:latin typeface="+mn-lt"/>
                <a:ea typeface="+mn-ea"/>
                <a:cs typeface="+mn-cs"/>
              </a:rPr>
              <a:t> </a:t>
            </a:r>
            <a:r>
              <a:rPr lang="en-AU" sz="1200" kern="1200" dirty="0" smtClean="0">
                <a:solidFill>
                  <a:schemeClr val="tx1"/>
                </a:solidFill>
                <a:latin typeface="+mn-lt"/>
                <a:ea typeface="+mn-ea"/>
                <a:cs typeface="+mn-cs"/>
              </a:rPr>
              <a:t>The GP Referral is essentially the tool that has been designed for use by general practitioners when referring to other health services. The GP Referral is  straightforward</a:t>
            </a:r>
            <a:r>
              <a:rPr lang="en-AU" sz="1200" kern="1200" baseline="0" dirty="0" smtClean="0">
                <a:solidFill>
                  <a:schemeClr val="tx1"/>
                </a:solidFill>
                <a:latin typeface="+mn-lt"/>
                <a:ea typeface="+mn-ea"/>
                <a:cs typeface="+mn-cs"/>
              </a:rPr>
              <a:t> and </a:t>
            </a:r>
            <a:r>
              <a:rPr lang="en-AU" sz="1200" kern="1200" dirty="0" smtClean="0">
                <a:solidFill>
                  <a:schemeClr val="tx1"/>
                </a:solidFill>
                <a:latin typeface="+mn-lt"/>
                <a:ea typeface="+mn-ea"/>
                <a:cs typeface="+mn-cs"/>
              </a:rPr>
              <a:t>easy to use</a:t>
            </a:r>
            <a:r>
              <a:rPr lang="en-AU" sz="1200" kern="1200" baseline="0" dirty="0" smtClean="0">
                <a:solidFill>
                  <a:schemeClr val="tx1"/>
                </a:solidFill>
                <a:latin typeface="+mn-lt"/>
                <a:ea typeface="+mn-ea"/>
                <a:cs typeface="+mn-cs"/>
              </a:rPr>
              <a:t> in medical software.</a:t>
            </a:r>
            <a:r>
              <a:rPr lang="en-AU" sz="1200" kern="1200" dirty="0" smtClean="0">
                <a:solidFill>
                  <a:schemeClr val="tx1"/>
                </a:solidFill>
                <a:latin typeface="+mn-lt"/>
                <a:ea typeface="+mn-ea"/>
                <a:cs typeface="+mn-cs"/>
              </a:rPr>
              <a:t> </a:t>
            </a:r>
            <a:br>
              <a:rPr lang="en-AU" sz="1200" kern="1200" dirty="0" smtClean="0">
                <a:solidFill>
                  <a:schemeClr val="tx1"/>
                </a:solidFill>
                <a:latin typeface="+mn-lt"/>
                <a:ea typeface="+mn-ea"/>
                <a:cs typeface="+mn-cs"/>
              </a:rPr>
            </a:br>
            <a:r>
              <a:rPr lang="en-AU" sz="1200" kern="1200" dirty="0" smtClean="0">
                <a:solidFill>
                  <a:schemeClr val="tx1"/>
                </a:solidFill>
                <a:latin typeface="+mn-lt"/>
                <a:ea typeface="+mn-ea"/>
                <a:cs typeface="+mn-cs"/>
              </a:rPr>
              <a:t> </a:t>
            </a:r>
          </a:p>
          <a:p>
            <a:r>
              <a:rPr lang="en-AU" sz="1200" kern="1200" dirty="0" smtClean="0">
                <a:solidFill>
                  <a:schemeClr val="tx1"/>
                </a:solidFill>
                <a:latin typeface="+mn-lt"/>
                <a:ea typeface="+mn-ea"/>
                <a:cs typeface="+mn-cs"/>
              </a:rPr>
              <a:t>Many of the fields on the GP Referral auto populate providing the referral service with required information that means fewer phone calls back to GP practices. </a:t>
            </a:r>
            <a:br>
              <a:rPr lang="en-AU" sz="1200" kern="1200" dirty="0" smtClean="0">
                <a:solidFill>
                  <a:schemeClr val="tx1"/>
                </a:solidFill>
                <a:latin typeface="+mn-lt"/>
                <a:ea typeface="+mn-ea"/>
                <a:cs typeface="+mn-cs"/>
              </a:rPr>
            </a:br>
            <a:r>
              <a:rPr lang="en-AU" sz="1200" kern="1200" dirty="0" smtClean="0">
                <a:solidFill>
                  <a:schemeClr val="tx1"/>
                </a:solidFill>
                <a:latin typeface="+mn-lt"/>
                <a:ea typeface="+mn-ea"/>
                <a:cs typeface="+mn-cs"/>
              </a:rPr>
              <a:t> </a:t>
            </a:r>
            <a:br>
              <a:rPr lang="en-AU" sz="1200" kern="1200" dirty="0" smtClean="0">
                <a:solidFill>
                  <a:schemeClr val="tx1"/>
                </a:solidFill>
                <a:latin typeface="+mn-lt"/>
                <a:ea typeface="+mn-ea"/>
                <a:cs typeface="+mn-cs"/>
              </a:rPr>
            </a:br>
            <a:r>
              <a:rPr lang="en-AU" sz="1200" kern="1200" dirty="0" smtClean="0">
                <a:solidFill>
                  <a:schemeClr val="tx1"/>
                </a:solidFill>
                <a:latin typeface="+mn-lt"/>
                <a:ea typeface="+mn-ea"/>
                <a:cs typeface="+mn-cs"/>
              </a:rPr>
              <a:t>The GP Referral is the preferred format for GP referrals to primary care services funded by the Victorian Department of Health. This includes Community Health Services, Home and Community Care, Aged Care Assessment. The GP Referral is also suitable for referrals to hospital outpatient services where a service specific template does not already exist. </a:t>
            </a:r>
            <a:br>
              <a:rPr lang="en-AU" sz="1200" kern="1200" dirty="0" smtClean="0">
                <a:solidFill>
                  <a:schemeClr val="tx1"/>
                </a:solidFill>
                <a:latin typeface="+mn-lt"/>
                <a:ea typeface="+mn-ea"/>
                <a:cs typeface="+mn-cs"/>
              </a:rPr>
            </a:b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3B808D3A-4D39-4AFC-B7BB-2F718265FAA5}" type="slidenum">
              <a:rPr lang="en-AU" smtClean="0"/>
              <a:pPr>
                <a:defRPr/>
              </a:pPr>
              <a:t>2</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kern="1200" dirty="0" smtClean="0">
                <a:solidFill>
                  <a:schemeClr val="tx1"/>
                </a:solidFill>
                <a:latin typeface="+mn-lt"/>
                <a:ea typeface="+mn-ea"/>
                <a:cs typeface="+mn-cs"/>
              </a:rPr>
              <a:t> The changes are as follows: </a:t>
            </a:r>
            <a:endParaRPr lang="en-US" sz="1200" kern="1200" dirty="0" smtClean="0">
              <a:solidFill>
                <a:schemeClr val="tx1"/>
              </a:solidFill>
              <a:latin typeface="+mn-lt"/>
              <a:ea typeface="+mn-ea"/>
              <a:cs typeface="+mn-cs"/>
            </a:endParaRPr>
          </a:p>
          <a:p>
            <a:pPr lvl="0">
              <a:buFont typeface="Arial" pitchFamily="34" charset="0"/>
              <a:buChar char="•"/>
            </a:pPr>
            <a:r>
              <a:rPr lang="en-AU" sz="1200" kern="1200" dirty="0" smtClean="0">
                <a:solidFill>
                  <a:schemeClr val="tx1"/>
                </a:solidFill>
                <a:latin typeface="+mn-lt"/>
                <a:ea typeface="+mn-ea"/>
                <a:cs typeface="+mn-cs"/>
              </a:rPr>
              <a:t>a change in name to better reflect the purpose of the tool; </a:t>
            </a:r>
            <a:endParaRPr lang="en-US" sz="1200" kern="1200" dirty="0" smtClean="0">
              <a:solidFill>
                <a:schemeClr val="tx1"/>
              </a:solidFill>
              <a:latin typeface="+mn-lt"/>
              <a:ea typeface="+mn-ea"/>
              <a:cs typeface="+mn-cs"/>
            </a:endParaRPr>
          </a:p>
          <a:p>
            <a:pPr lvl="0">
              <a:buFont typeface="Arial" pitchFamily="34" charset="0"/>
              <a:buChar char="•"/>
            </a:pPr>
            <a:r>
              <a:rPr lang="en-AU" sz="1200" kern="1200" dirty="0" smtClean="0">
                <a:solidFill>
                  <a:schemeClr val="tx1"/>
                </a:solidFill>
                <a:latin typeface="+mn-lt"/>
                <a:ea typeface="+mn-ea"/>
                <a:cs typeface="+mn-cs"/>
              </a:rPr>
              <a:t>inclusion of a Referral Acknowledgement section at the end of the referral to encourage agencies/practitioners receiving the referral to provide feedback to the referring GP;</a:t>
            </a:r>
            <a:endParaRPr lang="en-US" sz="1200" kern="1200" dirty="0" smtClean="0">
              <a:solidFill>
                <a:schemeClr val="tx1"/>
              </a:solidFill>
              <a:latin typeface="+mn-lt"/>
              <a:ea typeface="+mn-ea"/>
              <a:cs typeface="+mn-cs"/>
            </a:endParaRPr>
          </a:p>
          <a:p>
            <a:pPr lvl="0">
              <a:buFont typeface="Arial" pitchFamily="34" charset="0"/>
              <a:buChar char="•"/>
            </a:pPr>
            <a:r>
              <a:rPr lang="en-AU" sz="1200" kern="1200" dirty="0" smtClean="0">
                <a:solidFill>
                  <a:schemeClr val="tx1"/>
                </a:solidFill>
                <a:latin typeface="+mn-lt"/>
                <a:ea typeface="+mn-ea"/>
                <a:cs typeface="+mn-cs"/>
              </a:rPr>
              <a:t>inclusion of priority of urgent and non-urgent under the service requested section.  This aligns with recommendations in the Specialist Clinics Access Policy;</a:t>
            </a:r>
            <a:endParaRPr lang="en-US" sz="1200" kern="1200" dirty="0" smtClean="0">
              <a:solidFill>
                <a:schemeClr val="tx1"/>
              </a:solidFill>
              <a:latin typeface="+mn-lt"/>
              <a:ea typeface="+mn-ea"/>
              <a:cs typeface="+mn-cs"/>
            </a:endParaRPr>
          </a:p>
          <a:p>
            <a:pPr lvl="0">
              <a:buFont typeface="Arial" pitchFamily="34" charset="0"/>
              <a:buChar char="•"/>
            </a:pPr>
            <a:r>
              <a:rPr lang="en-AU" sz="1200" kern="1200" dirty="0" smtClean="0">
                <a:solidFill>
                  <a:schemeClr val="tx1"/>
                </a:solidFill>
                <a:latin typeface="+mn-lt"/>
                <a:ea typeface="+mn-ea"/>
                <a:cs typeface="+mn-cs"/>
              </a:rPr>
              <a:t>some additional prompts to encourage GPs to include general practice management plans and mental health care plans if relevant as part of the referral.</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3B808D3A-4D39-4AFC-B7BB-2F718265FAA5}" type="slidenum">
              <a:rPr lang="en-AU" smtClean="0"/>
              <a:pPr>
                <a:defRPr/>
              </a:pPr>
              <a:t>3</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Zedmed</a:t>
            </a:r>
            <a:r>
              <a:rPr lang="en-US" dirty="0" smtClean="0"/>
              <a:t>, genie, medical director,</a:t>
            </a:r>
            <a:r>
              <a:rPr lang="en-US" baseline="0" dirty="0" smtClean="0"/>
              <a:t> medtech32, </a:t>
            </a:r>
            <a:r>
              <a:rPr lang="en-US" baseline="0" dirty="0" err="1" smtClean="0"/>
              <a:t>communicare</a:t>
            </a:r>
            <a:r>
              <a:rPr lang="en-US" baseline="0" dirty="0" smtClean="0"/>
              <a:t>, best practice, </a:t>
            </a:r>
            <a:r>
              <a:rPr lang="en-US" baseline="0" dirty="0" err="1" smtClean="0"/>
              <a:t>practix</a:t>
            </a:r>
            <a:r>
              <a:rPr lang="en-US" baseline="0" dirty="0" smtClean="0"/>
              <a:t>, primary care side bar</a:t>
            </a:r>
          </a:p>
          <a:p>
            <a:endParaRPr lang="en-US" baseline="0" dirty="0" smtClean="0"/>
          </a:p>
          <a:p>
            <a:r>
              <a:rPr lang="en-US" baseline="0" dirty="0" smtClean="0"/>
              <a:t>ARGUS, </a:t>
            </a:r>
            <a:r>
              <a:rPr lang="en-US" baseline="0" dirty="0" err="1" smtClean="0"/>
              <a:t>healthlink</a:t>
            </a:r>
            <a:r>
              <a:rPr lang="en-US" baseline="0" dirty="0" smtClean="0"/>
              <a:t>, medical objects, </a:t>
            </a:r>
            <a:r>
              <a:rPr lang="en-US" baseline="0" dirty="0" err="1" smtClean="0"/>
              <a:t>referralnet</a:t>
            </a:r>
            <a:r>
              <a:rPr lang="en-US" baseline="0" dirty="0" smtClean="0"/>
              <a:t>, </a:t>
            </a:r>
            <a:r>
              <a:rPr lang="en-US" baseline="0" dirty="0" err="1" smtClean="0"/>
              <a:t>Mmex</a:t>
            </a:r>
            <a:r>
              <a:rPr lang="en-US" baseline="0" dirty="0" smtClean="0"/>
              <a:t>, </a:t>
            </a:r>
            <a:r>
              <a:rPr lang="en-US" baseline="0" dirty="0" err="1" smtClean="0"/>
              <a:t>alltalk</a:t>
            </a:r>
            <a:endParaRPr lang="en-US" dirty="0"/>
          </a:p>
        </p:txBody>
      </p:sp>
      <p:sp>
        <p:nvSpPr>
          <p:cNvPr id="4" name="Slide Number Placeholder 3"/>
          <p:cNvSpPr>
            <a:spLocks noGrp="1"/>
          </p:cNvSpPr>
          <p:nvPr>
            <p:ph type="sldNum" sz="quarter" idx="10"/>
          </p:nvPr>
        </p:nvSpPr>
        <p:spPr/>
        <p:txBody>
          <a:bodyPr/>
          <a:lstStyle/>
          <a:p>
            <a:pPr>
              <a:defRPr/>
            </a:pPr>
            <a:fld id="{3B808D3A-4D39-4AFC-B7BB-2F718265FAA5}" type="slidenum">
              <a:rPr lang="en-AU" smtClean="0"/>
              <a:pPr>
                <a:defRPr/>
              </a:pPr>
              <a:t>9</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4" name="Line 13"/>
          <p:cNvSpPr>
            <a:spLocks noChangeShapeType="1"/>
          </p:cNvSpPr>
          <p:nvPr/>
        </p:nvSpPr>
        <p:spPr bwMode="auto">
          <a:xfrm>
            <a:off x="0" y="6870700"/>
            <a:ext cx="9144000" cy="0"/>
          </a:xfrm>
          <a:prstGeom prst="line">
            <a:avLst/>
          </a:prstGeom>
          <a:noFill/>
          <a:ln w="114300">
            <a:solidFill>
              <a:srgbClr val="FF5F1B"/>
            </a:solidFill>
            <a:round/>
            <a:headEnd/>
            <a:tailEnd/>
          </a:ln>
          <a:effectLst/>
        </p:spPr>
        <p:txBody>
          <a:bodyPr/>
          <a:lstStyle/>
          <a:p>
            <a:pPr>
              <a:defRPr/>
            </a:pPr>
            <a:endParaRPr lang="en-US">
              <a:latin typeface="Arial" charset="0"/>
              <a:ea typeface="+mn-ea"/>
              <a:cs typeface="+mn-cs"/>
            </a:endParaRPr>
          </a:p>
        </p:txBody>
      </p:sp>
      <p:pic>
        <p:nvPicPr>
          <p:cNvPr id="5" name="Picture 14" descr="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685088" y="122238"/>
            <a:ext cx="1412875" cy="879475"/>
          </a:xfrm>
          <a:prstGeom prst="rect">
            <a:avLst/>
          </a:prstGeom>
          <a:noFill/>
          <a:ln w="9525">
            <a:noFill/>
            <a:miter lim="800000"/>
            <a:headEnd/>
            <a:tailEnd/>
          </a:ln>
        </p:spPr>
      </p:pic>
      <p:pic>
        <p:nvPicPr>
          <p:cNvPr id="6" name="Picture 15" descr="QIC_Logo"/>
          <p:cNvPicPr>
            <a:picLocks noChangeAspect="1" noChangeArrowheads="1"/>
          </p:cNvPicPr>
          <p:nvPr/>
        </p:nvPicPr>
        <p:blipFill>
          <a:blip r:embed="rId3" cstate="print">
            <a:clrChange>
              <a:clrFrom>
                <a:srgbClr val="FFFFFF"/>
              </a:clrFrom>
              <a:clrTo>
                <a:srgbClr val="FFFFFF">
                  <a:alpha val="0"/>
                </a:srgbClr>
              </a:clrTo>
            </a:clrChange>
          </a:blip>
          <a:srcRect b="4420"/>
          <a:stretch>
            <a:fillRect/>
          </a:stretch>
        </p:blipFill>
        <p:spPr bwMode="auto">
          <a:xfrm>
            <a:off x="8493125" y="6249988"/>
            <a:ext cx="622300" cy="566737"/>
          </a:xfrm>
          <a:prstGeom prst="rect">
            <a:avLst/>
          </a:prstGeom>
          <a:noFill/>
          <a:ln w="9525">
            <a:noFill/>
            <a:miter lim="800000"/>
            <a:headEnd/>
            <a:tailEnd/>
          </a:ln>
        </p:spPr>
      </p:pic>
      <p:sp>
        <p:nvSpPr>
          <p:cNvPr id="6146" name="Rectangle 2"/>
          <p:cNvSpPr>
            <a:spLocks noGrp="1" noChangeArrowheads="1"/>
          </p:cNvSpPr>
          <p:nvPr>
            <p:ph type="ctrTitle"/>
          </p:nvPr>
        </p:nvSpPr>
        <p:spPr>
          <a:xfrm>
            <a:off x="685800" y="2286000"/>
            <a:ext cx="7772400" cy="1143000"/>
          </a:xfrm>
        </p:spPr>
        <p:txBody>
          <a:bodyPr/>
          <a:lstStyle>
            <a:lvl1pPr algn="ctr">
              <a:defRPr sz="3200"/>
            </a:lvl1pPr>
          </a:lstStyle>
          <a:p>
            <a:r>
              <a:rPr lang="en-US" smtClean="0"/>
              <a:t>Click to edit Master title style</a:t>
            </a:r>
            <a:endParaRPr lang="en-US"/>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 typeface="Arial" charset="0"/>
              <a:buNone/>
              <a:defRPr sz="2600"/>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7813"/>
            <a:ext cx="1943100" cy="61309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277813"/>
            <a:ext cx="5678487" cy="61309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182688"/>
            <a:ext cx="3810000" cy="5226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82688"/>
            <a:ext cx="3810000" cy="5226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5" name="Rectangle 91"/>
          <p:cNvSpPr>
            <a:spLocks noChangeArrowheads="1"/>
          </p:cNvSpPr>
          <p:nvPr/>
        </p:nvSpPr>
        <p:spPr bwMode="auto">
          <a:xfrm>
            <a:off x="1588" y="57150"/>
            <a:ext cx="9142412" cy="160338"/>
          </a:xfrm>
          <a:prstGeom prst="rect">
            <a:avLst/>
          </a:prstGeom>
          <a:gradFill rotWithShape="1">
            <a:gsLst>
              <a:gs pos="0">
                <a:srgbClr val="000000"/>
              </a:gs>
              <a:gs pos="100000">
                <a:srgbClr val="000000">
                  <a:gamma/>
                  <a:tint val="0"/>
                  <a:invGamma/>
                </a:srgbClr>
              </a:gs>
            </a:gsLst>
            <a:lin ang="5400000" scaled="1"/>
          </a:gradFill>
          <a:ln w="3175">
            <a:noFill/>
            <a:miter lim="800000"/>
            <a:headEnd/>
            <a:tailEnd/>
          </a:ln>
          <a:effectLst/>
        </p:spPr>
        <p:txBody>
          <a:bodyPr wrap="none" anchor="ctr"/>
          <a:lstStyle/>
          <a:p>
            <a:pPr>
              <a:defRPr/>
            </a:pPr>
            <a:endParaRPr lang="en-US">
              <a:latin typeface="Arial" charset="0"/>
              <a:ea typeface="+mn-ea"/>
              <a:cs typeface="+mn-cs"/>
            </a:endParaRPr>
          </a:p>
        </p:txBody>
      </p:sp>
      <p:sp>
        <p:nvSpPr>
          <p:cNvPr id="1090" name="Rectangle 66"/>
          <p:cNvSpPr>
            <a:spLocks noChangeArrowheads="1"/>
          </p:cNvSpPr>
          <p:nvPr/>
        </p:nvSpPr>
        <p:spPr bwMode="auto">
          <a:xfrm>
            <a:off x="171450" y="-26988"/>
            <a:ext cx="327025" cy="6870701"/>
          </a:xfrm>
          <a:prstGeom prst="rect">
            <a:avLst/>
          </a:prstGeom>
          <a:gradFill rotWithShape="1">
            <a:gsLst>
              <a:gs pos="0">
                <a:schemeClr val="tx1">
                  <a:alpha val="70000"/>
                </a:schemeClr>
              </a:gs>
              <a:gs pos="100000">
                <a:schemeClr val="tx1">
                  <a:gamma/>
                  <a:tint val="0"/>
                  <a:invGamma/>
                  <a:alpha val="0"/>
                </a:schemeClr>
              </a:gs>
            </a:gsLst>
            <a:lin ang="0" scaled="1"/>
          </a:gradFill>
          <a:ln w="3175">
            <a:noFill/>
            <a:miter lim="800000"/>
            <a:headEnd/>
            <a:tailEnd/>
          </a:ln>
          <a:effectLst/>
        </p:spPr>
        <p:txBody>
          <a:bodyPr wrap="none" anchor="ctr"/>
          <a:lstStyle/>
          <a:p>
            <a:pPr>
              <a:defRPr/>
            </a:pPr>
            <a:endParaRPr lang="en-US">
              <a:latin typeface="Arial" charset="0"/>
              <a:ea typeface="+mn-ea"/>
              <a:cs typeface="+mn-cs"/>
            </a:endParaRPr>
          </a:p>
        </p:txBody>
      </p:sp>
      <p:sp>
        <p:nvSpPr>
          <p:cNvPr id="1056" name="Rectangle 32"/>
          <p:cNvSpPr>
            <a:spLocks noChangeArrowheads="1"/>
          </p:cNvSpPr>
          <p:nvPr/>
        </p:nvSpPr>
        <p:spPr bwMode="auto">
          <a:xfrm>
            <a:off x="0" y="0"/>
            <a:ext cx="323850" cy="6856413"/>
          </a:xfrm>
          <a:prstGeom prst="rect">
            <a:avLst/>
          </a:prstGeom>
          <a:solidFill>
            <a:srgbClr val="158FC0"/>
          </a:solidFill>
          <a:ln w="9525">
            <a:noFill/>
            <a:miter lim="800000"/>
            <a:headEnd/>
            <a:tailEnd/>
          </a:ln>
          <a:effectLst/>
        </p:spPr>
        <p:txBody>
          <a:bodyPr wrap="none" anchor="ctr"/>
          <a:lstStyle/>
          <a:p>
            <a:pPr>
              <a:defRPr/>
            </a:pPr>
            <a:endParaRPr lang="en-US">
              <a:latin typeface="Arial" charset="0"/>
              <a:ea typeface="+mn-ea"/>
              <a:cs typeface="+mn-cs"/>
            </a:endParaRPr>
          </a:p>
        </p:txBody>
      </p:sp>
      <p:sp>
        <p:nvSpPr>
          <p:cNvPr id="1026" name="Rectangle 2"/>
          <p:cNvSpPr>
            <a:spLocks noGrp="1" noChangeArrowheads="1"/>
          </p:cNvSpPr>
          <p:nvPr>
            <p:ph type="title"/>
          </p:nvPr>
        </p:nvSpPr>
        <p:spPr bwMode="auto">
          <a:xfrm>
            <a:off x="684213" y="277813"/>
            <a:ext cx="6859587" cy="628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685800" y="1182688"/>
            <a:ext cx="7772400" cy="5226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1" name="Picture 8" descr="JPG"/>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7685088" y="122238"/>
            <a:ext cx="1412875" cy="879475"/>
          </a:xfrm>
          <a:prstGeom prst="rect">
            <a:avLst/>
          </a:prstGeom>
          <a:noFill/>
          <a:ln w="9525">
            <a:noFill/>
            <a:miter lim="800000"/>
            <a:headEnd/>
            <a:tailEnd/>
          </a:ln>
        </p:spPr>
      </p:pic>
      <p:sp>
        <p:nvSpPr>
          <p:cNvPr id="1094" name="Freeform 70"/>
          <p:cNvSpPr>
            <a:spLocks/>
          </p:cNvSpPr>
          <p:nvPr/>
        </p:nvSpPr>
        <p:spPr bwMode="auto">
          <a:xfrm>
            <a:off x="19050" y="-46038"/>
            <a:ext cx="2743200" cy="560388"/>
          </a:xfrm>
          <a:custGeom>
            <a:avLst/>
            <a:gdLst/>
            <a:ahLst/>
            <a:cxnLst>
              <a:cxn ang="0">
                <a:pos x="1727" y="0"/>
              </a:cxn>
              <a:cxn ang="0">
                <a:pos x="1728" y="98"/>
              </a:cxn>
              <a:cxn ang="0">
                <a:pos x="380" y="100"/>
              </a:cxn>
              <a:cxn ang="0">
                <a:pos x="354" y="98"/>
              </a:cxn>
              <a:cxn ang="0">
                <a:pos x="308" y="107"/>
              </a:cxn>
              <a:cxn ang="0">
                <a:pos x="246" y="149"/>
              </a:cxn>
              <a:cxn ang="0">
                <a:pos x="206" y="215"/>
              </a:cxn>
              <a:cxn ang="0">
                <a:pos x="192" y="284"/>
              </a:cxn>
              <a:cxn ang="0">
                <a:pos x="192" y="353"/>
              </a:cxn>
              <a:cxn ang="0">
                <a:pos x="0" y="353"/>
              </a:cxn>
              <a:cxn ang="0">
                <a:pos x="0" y="98"/>
              </a:cxn>
              <a:cxn ang="0">
                <a:pos x="3" y="5"/>
              </a:cxn>
              <a:cxn ang="0">
                <a:pos x="1727" y="0"/>
              </a:cxn>
            </a:cxnLst>
            <a:rect l="0" t="0" r="r" b="b"/>
            <a:pathLst>
              <a:path w="1728" h="353">
                <a:moveTo>
                  <a:pt x="1727" y="0"/>
                </a:moveTo>
                <a:lnTo>
                  <a:pt x="1728" y="98"/>
                </a:lnTo>
                <a:lnTo>
                  <a:pt x="380" y="100"/>
                </a:lnTo>
                <a:lnTo>
                  <a:pt x="354" y="98"/>
                </a:lnTo>
                <a:lnTo>
                  <a:pt x="308" y="107"/>
                </a:lnTo>
                <a:cubicBezTo>
                  <a:pt x="290" y="116"/>
                  <a:pt x="263" y="131"/>
                  <a:pt x="246" y="149"/>
                </a:cubicBezTo>
                <a:cubicBezTo>
                  <a:pt x="229" y="167"/>
                  <a:pt x="215" y="192"/>
                  <a:pt x="206" y="215"/>
                </a:cubicBezTo>
                <a:cubicBezTo>
                  <a:pt x="197" y="238"/>
                  <a:pt x="194" y="261"/>
                  <a:pt x="192" y="284"/>
                </a:cubicBezTo>
                <a:lnTo>
                  <a:pt x="192" y="353"/>
                </a:lnTo>
                <a:lnTo>
                  <a:pt x="0" y="353"/>
                </a:lnTo>
                <a:lnTo>
                  <a:pt x="0" y="98"/>
                </a:lnTo>
                <a:lnTo>
                  <a:pt x="3" y="5"/>
                </a:lnTo>
                <a:lnTo>
                  <a:pt x="1727" y="0"/>
                </a:lnTo>
                <a:close/>
              </a:path>
            </a:pathLst>
          </a:custGeom>
          <a:solidFill>
            <a:srgbClr val="158FC0"/>
          </a:solidFill>
          <a:ln w="9525" cap="flat" cmpd="sng">
            <a:noFill/>
            <a:prstDash val="solid"/>
            <a:miter lim="800000"/>
            <a:headEnd type="none" w="med" len="med"/>
            <a:tailEnd type="none" w="med" len="med"/>
          </a:ln>
          <a:effectLst/>
        </p:spPr>
        <p:txBody>
          <a:bodyPr wrap="none"/>
          <a:lstStyle/>
          <a:p>
            <a:pPr>
              <a:defRPr/>
            </a:pPr>
            <a:endParaRPr lang="en-US">
              <a:latin typeface="Arial" charset="0"/>
              <a:ea typeface="+mn-ea"/>
              <a:cs typeface="+mn-cs"/>
            </a:endParaRPr>
          </a:p>
        </p:txBody>
      </p:sp>
      <p:sp>
        <p:nvSpPr>
          <p:cNvPr id="1108" name="Rectangle 84"/>
          <p:cNvSpPr>
            <a:spLocks noChangeArrowheads="1"/>
          </p:cNvSpPr>
          <p:nvPr/>
        </p:nvSpPr>
        <p:spPr bwMode="auto">
          <a:xfrm>
            <a:off x="0" y="-38100"/>
            <a:ext cx="9144000" cy="152400"/>
          </a:xfrm>
          <a:prstGeom prst="rect">
            <a:avLst/>
          </a:prstGeom>
          <a:solidFill>
            <a:srgbClr val="158FC0"/>
          </a:solidFill>
          <a:ln w="3175">
            <a:noFill/>
            <a:miter lim="800000"/>
            <a:headEnd/>
            <a:tailEnd/>
          </a:ln>
          <a:effectLst/>
        </p:spPr>
        <p:txBody>
          <a:bodyPr wrap="none" anchor="ctr"/>
          <a:lstStyle/>
          <a:p>
            <a:pPr>
              <a:defRPr/>
            </a:pPr>
            <a:endParaRPr lang="en-US">
              <a:latin typeface="Arial" charset="0"/>
              <a:ea typeface="+mn-ea"/>
              <a:cs typeface="+mn-cs"/>
            </a:endParaRPr>
          </a:p>
        </p:txBody>
      </p:sp>
      <p:pic>
        <p:nvPicPr>
          <p:cNvPr id="1034" name="Picture 85" descr="QIC_Logo"/>
          <p:cNvPicPr>
            <a:picLocks noChangeAspect="1" noChangeArrowheads="1"/>
          </p:cNvPicPr>
          <p:nvPr/>
        </p:nvPicPr>
        <p:blipFill>
          <a:blip r:embed="rId14" cstate="print">
            <a:clrChange>
              <a:clrFrom>
                <a:srgbClr val="FFFFFF"/>
              </a:clrFrom>
              <a:clrTo>
                <a:srgbClr val="FFFFFF">
                  <a:alpha val="0"/>
                </a:srgbClr>
              </a:clrTo>
            </a:clrChange>
          </a:blip>
          <a:srcRect b="4420"/>
          <a:stretch>
            <a:fillRect/>
          </a:stretch>
        </p:blipFill>
        <p:spPr bwMode="auto">
          <a:xfrm>
            <a:off x="8493125" y="6249988"/>
            <a:ext cx="622300" cy="566737"/>
          </a:xfrm>
          <a:prstGeom prst="rect">
            <a:avLst/>
          </a:prstGeom>
          <a:noFill/>
          <a:ln w="9525">
            <a:noFill/>
            <a:miter lim="800000"/>
            <a:headEnd/>
            <a:tailEnd/>
          </a:ln>
        </p:spPr>
      </p:pic>
      <p:sp>
        <p:nvSpPr>
          <p:cNvPr id="1110" name="Rectangle 86"/>
          <p:cNvSpPr>
            <a:spLocks noChangeArrowheads="1"/>
          </p:cNvSpPr>
          <p:nvPr/>
        </p:nvSpPr>
        <p:spPr bwMode="auto">
          <a:xfrm>
            <a:off x="0" y="-39688"/>
            <a:ext cx="131763" cy="6886576"/>
          </a:xfrm>
          <a:prstGeom prst="rect">
            <a:avLst/>
          </a:prstGeom>
          <a:gradFill rotWithShape="1">
            <a:gsLst>
              <a:gs pos="0">
                <a:schemeClr val="bg1">
                  <a:alpha val="41000"/>
                </a:schemeClr>
              </a:gs>
              <a:gs pos="100000">
                <a:schemeClr val="bg1">
                  <a:gamma/>
                  <a:shade val="46275"/>
                  <a:invGamma/>
                  <a:alpha val="0"/>
                </a:schemeClr>
              </a:gs>
            </a:gsLst>
            <a:lin ang="0" scaled="1"/>
          </a:gradFill>
          <a:ln w="3175">
            <a:noFill/>
            <a:miter lim="800000"/>
            <a:headEnd/>
            <a:tailEnd/>
          </a:ln>
          <a:effectLst/>
        </p:spPr>
        <p:txBody>
          <a:bodyPr wrap="none" anchor="ctr"/>
          <a:lstStyle/>
          <a:p>
            <a:pPr>
              <a:defRPr/>
            </a:pPr>
            <a:endParaRPr lang="en-US">
              <a:latin typeface="Arial" charset="0"/>
              <a:ea typeface="+mn-ea"/>
              <a:cs typeface="+mn-cs"/>
            </a:endParaRPr>
          </a:p>
        </p:txBody>
      </p:sp>
      <p:sp>
        <p:nvSpPr>
          <p:cNvPr id="1048" name="Line 24"/>
          <p:cNvSpPr>
            <a:spLocks noChangeShapeType="1"/>
          </p:cNvSpPr>
          <p:nvPr/>
        </p:nvSpPr>
        <p:spPr bwMode="auto">
          <a:xfrm>
            <a:off x="0" y="6870700"/>
            <a:ext cx="9144000" cy="0"/>
          </a:xfrm>
          <a:prstGeom prst="line">
            <a:avLst/>
          </a:prstGeom>
          <a:noFill/>
          <a:ln w="114300">
            <a:solidFill>
              <a:srgbClr val="FF5F1B"/>
            </a:solidFill>
            <a:round/>
            <a:headEnd/>
            <a:tailEnd/>
          </a:ln>
          <a:effectLst/>
        </p:spPr>
        <p:txBody>
          <a:bodyPr/>
          <a:lstStyle/>
          <a:p>
            <a:pPr>
              <a:defRPr/>
            </a:pPr>
            <a:endParaRPr lang="en-US">
              <a:latin typeface="Arial" charset="0"/>
              <a:ea typeface="+mn-ea"/>
              <a:cs typeface="+mn-cs"/>
            </a:endParaRPr>
          </a:p>
        </p:txBody>
      </p:sp>
      <p:sp>
        <p:nvSpPr>
          <p:cNvPr id="1114" name="Rectangle 90"/>
          <p:cNvSpPr>
            <a:spLocks noChangeArrowheads="1"/>
          </p:cNvSpPr>
          <p:nvPr/>
        </p:nvSpPr>
        <p:spPr bwMode="auto">
          <a:xfrm>
            <a:off x="0" y="-57150"/>
            <a:ext cx="9142413" cy="131763"/>
          </a:xfrm>
          <a:prstGeom prst="rect">
            <a:avLst/>
          </a:prstGeom>
          <a:gradFill rotWithShape="1">
            <a:gsLst>
              <a:gs pos="0">
                <a:schemeClr val="bg1">
                  <a:alpha val="70000"/>
                </a:schemeClr>
              </a:gs>
              <a:gs pos="100000">
                <a:schemeClr val="bg1">
                  <a:gamma/>
                  <a:shade val="46275"/>
                  <a:invGamma/>
                  <a:alpha val="0"/>
                </a:schemeClr>
              </a:gs>
            </a:gsLst>
            <a:lin ang="5400000" scaled="1"/>
          </a:gradFill>
          <a:ln w="3175">
            <a:noFill/>
            <a:miter lim="800000"/>
            <a:headEnd/>
            <a:tailEnd/>
          </a:ln>
          <a:effectLst/>
        </p:spPr>
        <p:txBody>
          <a:bodyPr wrap="none" anchor="ctr"/>
          <a:lstStyle/>
          <a:p>
            <a:pPr>
              <a:defRPr/>
            </a:pPr>
            <a:endParaRPr lang="en-US">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id="1" dur="indefinite" restart="never" nodeType="tmRoot"/>
      </p:par>
    </p:tnLst>
  </p:timing>
  <p:txStyles>
    <p:titleStyle>
      <a:lvl1pPr algn="l" rtl="0" fontAlgn="base">
        <a:spcBef>
          <a:spcPct val="0"/>
        </a:spcBef>
        <a:spcAft>
          <a:spcPct val="0"/>
        </a:spcAft>
        <a:defRPr sz="2800" b="1">
          <a:solidFill>
            <a:srgbClr val="158FC0"/>
          </a:solidFill>
          <a:effectLst>
            <a:outerShdw blurRad="38100" dist="38100" dir="2700000" algn="tl">
              <a:srgbClr val="C0C0C0"/>
            </a:outerShdw>
          </a:effectLst>
          <a:latin typeface="+mj-lt"/>
          <a:ea typeface="+mj-ea"/>
          <a:cs typeface="ＭＳ Ｐゴシック"/>
        </a:defRPr>
      </a:lvl1pPr>
      <a:lvl2pPr algn="l" rtl="0" fontAlgn="base">
        <a:spcBef>
          <a:spcPct val="0"/>
        </a:spcBef>
        <a:spcAft>
          <a:spcPct val="0"/>
        </a:spcAft>
        <a:defRPr sz="2800" b="1">
          <a:solidFill>
            <a:srgbClr val="158FC0"/>
          </a:solidFill>
          <a:effectLst>
            <a:outerShdw blurRad="38100" dist="38100" dir="2700000" algn="tl">
              <a:srgbClr val="C0C0C0"/>
            </a:outerShdw>
          </a:effectLst>
          <a:latin typeface="Arial" charset="0"/>
          <a:ea typeface="ＭＳ Ｐゴシック" charset="-128"/>
          <a:cs typeface="ＭＳ Ｐゴシック"/>
        </a:defRPr>
      </a:lvl2pPr>
      <a:lvl3pPr algn="l" rtl="0" fontAlgn="base">
        <a:spcBef>
          <a:spcPct val="0"/>
        </a:spcBef>
        <a:spcAft>
          <a:spcPct val="0"/>
        </a:spcAft>
        <a:defRPr sz="2800" b="1">
          <a:solidFill>
            <a:srgbClr val="158FC0"/>
          </a:solidFill>
          <a:effectLst>
            <a:outerShdw blurRad="38100" dist="38100" dir="2700000" algn="tl">
              <a:srgbClr val="C0C0C0"/>
            </a:outerShdw>
          </a:effectLst>
          <a:latin typeface="Arial" charset="0"/>
          <a:ea typeface="ＭＳ Ｐゴシック" charset="-128"/>
          <a:cs typeface="ＭＳ Ｐゴシック"/>
        </a:defRPr>
      </a:lvl3pPr>
      <a:lvl4pPr algn="l" rtl="0" fontAlgn="base">
        <a:spcBef>
          <a:spcPct val="0"/>
        </a:spcBef>
        <a:spcAft>
          <a:spcPct val="0"/>
        </a:spcAft>
        <a:defRPr sz="2800" b="1">
          <a:solidFill>
            <a:srgbClr val="158FC0"/>
          </a:solidFill>
          <a:effectLst>
            <a:outerShdw blurRad="38100" dist="38100" dir="2700000" algn="tl">
              <a:srgbClr val="C0C0C0"/>
            </a:outerShdw>
          </a:effectLst>
          <a:latin typeface="Arial" charset="0"/>
          <a:ea typeface="ＭＳ Ｐゴシック" charset="-128"/>
          <a:cs typeface="ＭＳ Ｐゴシック"/>
        </a:defRPr>
      </a:lvl4pPr>
      <a:lvl5pPr algn="l" rtl="0" fontAlgn="base">
        <a:spcBef>
          <a:spcPct val="0"/>
        </a:spcBef>
        <a:spcAft>
          <a:spcPct val="0"/>
        </a:spcAft>
        <a:defRPr sz="2800" b="1">
          <a:solidFill>
            <a:srgbClr val="158FC0"/>
          </a:solidFill>
          <a:effectLst>
            <a:outerShdw blurRad="38100" dist="38100" dir="2700000" algn="tl">
              <a:srgbClr val="C0C0C0"/>
            </a:outerShdw>
          </a:effectLst>
          <a:latin typeface="Arial" charset="0"/>
          <a:ea typeface="ＭＳ Ｐゴシック" charset="-128"/>
          <a:cs typeface="ＭＳ Ｐゴシック"/>
        </a:defRPr>
      </a:lvl5pPr>
      <a:lvl6pPr marL="457200" algn="l" rtl="0" eaLnBrk="1" fontAlgn="base" hangingPunct="1">
        <a:spcBef>
          <a:spcPct val="0"/>
        </a:spcBef>
        <a:spcAft>
          <a:spcPct val="0"/>
        </a:spcAft>
        <a:defRPr sz="2800" b="1">
          <a:solidFill>
            <a:srgbClr val="158FC0"/>
          </a:solidFill>
          <a:effectLst>
            <a:outerShdw blurRad="38100" dist="38100" dir="2700000" algn="tl">
              <a:srgbClr val="C0C0C0"/>
            </a:outerShdw>
          </a:effectLst>
          <a:latin typeface="Arial" charset="0"/>
          <a:ea typeface="ＭＳ Ｐゴシック" charset="-128"/>
        </a:defRPr>
      </a:lvl6pPr>
      <a:lvl7pPr marL="914400" algn="l" rtl="0" eaLnBrk="1" fontAlgn="base" hangingPunct="1">
        <a:spcBef>
          <a:spcPct val="0"/>
        </a:spcBef>
        <a:spcAft>
          <a:spcPct val="0"/>
        </a:spcAft>
        <a:defRPr sz="2800" b="1">
          <a:solidFill>
            <a:srgbClr val="158FC0"/>
          </a:solidFill>
          <a:effectLst>
            <a:outerShdw blurRad="38100" dist="38100" dir="2700000" algn="tl">
              <a:srgbClr val="C0C0C0"/>
            </a:outerShdw>
          </a:effectLst>
          <a:latin typeface="Arial" charset="0"/>
          <a:ea typeface="ＭＳ Ｐゴシック" charset="-128"/>
        </a:defRPr>
      </a:lvl7pPr>
      <a:lvl8pPr marL="1371600" algn="l" rtl="0" eaLnBrk="1" fontAlgn="base" hangingPunct="1">
        <a:spcBef>
          <a:spcPct val="0"/>
        </a:spcBef>
        <a:spcAft>
          <a:spcPct val="0"/>
        </a:spcAft>
        <a:defRPr sz="2800" b="1">
          <a:solidFill>
            <a:srgbClr val="158FC0"/>
          </a:solidFill>
          <a:effectLst>
            <a:outerShdw blurRad="38100" dist="38100" dir="2700000" algn="tl">
              <a:srgbClr val="C0C0C0"/>
            </a:outerShdw>
          </a:effectLst>
          <a:latin typeface="Arial" charset="0"/>
          <a:ea typeface="ＭＳ Ｐゴシック" charset="-128"/>
        </a:defRPr>
      </a:lvl8pPr>
      <a:lvl9pPr marL="1828800" algn="l" rtl="0" eaLnBrk="1" fontAlgn="base" hangingPunct="1">
        <a:spcBef>
          <a:spcPct val="0"/>
        </a:spcBef>
        <a:spcAft>
          <a:spcPct val="0"/>
        </a:spcAft>
        <a:defRPr sz="2800" b="1">
          <a:solidFill>
            <a:srgbClr val="158FC0"/>
          </a:solidFill>
          <a:effectLst>
            <a:outerShdw blurRad="38100" dist="38100" dir="2700000" algn="tl">
              <a:srgbClr val="C0C0C0"/>
            </a:outerShdw>
          </a:effectLst>
          <a:latin typeface="Arial" charset="0"/>
          <a:ea typeface="ＭＳ Ｐゴシック" charset="-128"/>
        </a:defRPr>
      </a:lvl9pPr>
    </p:titleStyle>
    <p:bodyStyle>
      <a:lvl1pPr marL="342900" indent="-342900" algn="l" rtl="0" fontAlgn="base">
        <a:spcBef>
          <a:spcPct val="20000"/>
        </a:spcBef>
        <a:spcAft>
          <a:spcPct val="0"/>
        </a:spcAft>
        <a:buClr>
          <a:srgbClr val="083648"/>
        </a:buClr>
        <a:buFont typeface="Arial" pitchFamily="34" charset="0"/>
        <a:buChar char="•"/>
        <a:defRPr sz="3000">
          <a:solidFill>
            <a:schemeClr val="tx1"/>
          </a:solidFill>
          <a:latin typeface="+mn-lt"/>
          <a:ea typeface="+mn-ea"/>
          <a:cs typeface="ＭＳ Ｐゴシック"/>
        </a:defRPr>
      </a:lvl1pPr>
      <a:lvl2pPr marL="742950" indent="-285750" algn="l" rtl="0" fontAlgn="base">
        <a:spcBef>
          <a:spcPct val="20000"/>
        </a:spcBef>
        <a:spcAft>
          <a:spcPct val="0"/>
        </a:spcAft>
        <a:buClr>
          <a:srgbClr val="762500"/>
        </a:buClr>
        <a:buFont typeface="Arial" pitchFamily="34" charset="0"/>
        <a:buChar char="–"/>
        <a:defRPr sz="2800">
          <a:solidFill>
            <a:srgbClr val="762500"/>
          </a:solidFill>
          <a:latin typeface="+mn-lt"/>
          <a:ea typeface="+mn-ea"/>
          <a:cs typeface="ＭＳ Ｐゴシック"/>
        </a:defRPr>
      </a:lvl2pPr>
      <a:lvl3pPr marL="1143000" indent="-228600" algn="l" rtl="0" fontAlgn="base">
        <a:spcBef>
          <a:spcPct val="20000"/>
        </a:spcBef>
        <a:spcAft>
          <a:spcPct val="0"/>
        </a:spcAft>
        <a:buChar char="•"/>
        <a:defRPr sz="2400" i="1">
          <a:solidFill>
            <a:srgbClr val="083648"/>
          </a:solidFill>
          <a:latin typeface="+mn-lt"/>
          <a:ea typeface="+mn-ea"/>
          <a:cs typeface="ＭＳ Ｐゴシック"/>
        </a:defRPr>
      </a:lvl3pPr>
      <a:lvl4pPr marL="1600200" indent="-228600" algn="l" rtl="0" fontAlgn="base">
        <a:spcBef>
          <a:spcPct val="20000"/>
        </a:spcBef>
        <a:spcAft>
          <a:spcPct val="0"/>
        </a:spcAft>
        <a:buChar char="–"/>
        <a:defRPr sz="2000">
          <a:solidFill>
            <a:srgbClr val="762500"/>
          </a:solidFill>
          <a:latin typeface="+mn-lt"/>
          <a:ea typeface="+mn-ea"/>
          <a:cs typeface="ＭＳ Ｐゴシック"/>
        </a:defRPr>
      </a:lvl4pPr>
      <a:lvl5pPr marL="2057400" indent="-228600" algn="l" rtl="0" fontAlgn="base">
        <a:spcBef>
          <a:spcPct val="20000"/>
        </a:spcBef>
        <a:spcAft>
          <a:spcPct val="0"/>
        </a:spcAft>
        <a:buChar char="»"/>
        <a:defRPr sz="2000">
          <a:solidFill>
            <a:srgbClr val="083648"/>
          </a:solidFill>
          <a:latin typeface="+mn-lt"/>
          <a:ea typeface="+mn-ea"/>
          <a:cs typeface="ＭＳ Ｐゴシック"/>
        </a:defRPr>
      </a:lvl5pPr>
      <a:lvl6pPr marL="2514600" indent="-228600" algn="l" rtl="0" eaLnBrk="1" fontAlgn="base" hangingPunct="1">
        <a:spcBef>
          <a:spcPct val="20000"/>
        </a:spcBef>
        <a:spcAft>
          <a:spcPct val="0"/>
        </a:spcAft>
        <a:buChar char="»"/>
        <a:defRPr sz="2000">
          <a:solidFill>
            <a:srgbClr val="083648"/>
          </a:solidFill>
          <a:latin typeface="+mn-lt"/>
          <a:ea typeface="+mn-ea"/>
        </a:defRPr>
      </a:lvl6pPr>
      <a:lvl7pPr marL="2971800" indent="-228600" algn="l" rtl="0" eaLnBrk="1" fontAlgn="base" hangingPunct="1">
        <a:spcBef>
          <a:spcPct val="20000"/>
        </a:spcBef>
        <a:spcAft>
          <a:spcPct val="0"/>
        </a:spcAft>
        <a:buChar char="»"/>
        <a:defRPr sz="2000">
          <a:solidFill>
            <a:srgbClr val="083648"/>
          </a:solidFill>
          <a:latin typeface="+mn-lt"/>
          <a:ea typeface="+mn-ea"/>
        </a:defRPr>
      </a:lvl7pPr>
      <a:lvl8pPr marL="3429000" indent="-228600" algn="l" rtl="0" eaLnBrk="1" fontAlgn="base" hangingPunct="1">
        <a:spcBef>
          <a:spcPct val="20000"/>
        </a:spcBef>
        <a:spcAft>
          <a:spcPct val="0"/>
        </a:spcAft>
        <a:buChar char="»"/>
        <a:defRPr sz="2000">
          <a:solidFill>
            <a:srgbClr val="083648"/>
          </a:solidFill>
          <a:latin typeface="+mn-lt"/>
          <a:ea typeface="+mn-ea"/>
        </a:defRPr>
      </a:lvl8pPr>
      <a:lvl9pPr marL="3886200" indent="-228600" algn="l" rtl="0" eaLnBrk="1" fontAlgn="base" hangingPunct="1">
        <a:spcBef>
          <a:spcPct val="20000"/>
        </a:spcBef>
        <a:spcAft>
          <a:spcPct val="0"/>
        </a:spcAft>
        <a:buChar char="»"/>
        <a:defRPr sz="2000">
          <a:solidFill>
            <a:srgbClr val="083648"/>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gpv.org.au/content.asp?cid=12,26&amp;wid=2475&amp;t=GP%20Referra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95288" y="2349500"/>
            <a:ext cx="8748712" cy="1470025"/>
          </a:xfrm>
        </p:spPr>
        <p:txBody>
          <a:bodyPr/>
          <a:lstStyle/>
          <a:p>
            <a:pPr>
              <a:defRPr/>
            </a:pPr>
            <a:r>
              <a:rPr lang="en-AU" dirty="0" smtClean="0">
                <a:cs typeface="+mj-cs"/>
              </a:rPr>
              <a:t/>
            </a:r>
            <a:br>
              <a:rPr lang="en-AU" dirty="0" smtClean="0">
                <a:cs typeface="+mj-cs"/>
              </a:rPr>
            </a:br>
            <a:r>
              <a:rPr lang="en-AU" dirty="0" smtClean="0">
                <a:cs typeface="+mj-cs"/>
              </a:rPr>
              <a:t/>
            </a:r>
            <a:br>
              <a:rPr lang="en-AU" dirty="0" smtClean="0">
                <a:cs typeface="+mj-cs"/>
              </a:rPr>
            </a:br>
            <a:r>
              <a:rPr lang="en-AU" dirty="0" smtClean="0">
                <a:effectLst/>
                <a:cs typeface="+mj-cs"/>
              </a:rPr>
              <a:t>Update on VSRF and </a:t>
            </a:r>
            <a:r>
              <a:rPr lang="en-AU" dirty="0" err="1" smtClean="0">
                <a:effectLst/>
                <a:cs typeface="+mj-cs"/>
              </a:rPr>
              <a:t>ehealth</a:t>
            </a:r>
            <a:r>
              <a:rPr lang="en-AU" dirty="0" smtClean="0">
                <a:effectLst/>
                <a:cs typeface="+mj-cs"/>
              </a:rPr>
              <a:t> PIP</a:t>
            </a:r>
            <a:br>
              <a:rPr lang="en-AU" dirty="0" smtClean="0">
                <a:effectLst/>
                <a:cs typeface="+mj-cs"/>
              </a:rPr>
            </a:br>
            <a:r>
              <a:rPr lang="en-AU" dirty="0" smtClean="0">
                <a:cs typeface="+mj-cs"/>
              </a:rPr>
              <a:t/>
            </a:r>
            <a:br>
              <a:rPr lang="en-AU" dirty="0" smtClean="0">
                <a:cs typeface="+mj-cs"/>
              </a:rPr>
            </a:br>
            <a:r>
              <a:rPr lang="en-AU" dirty="0" smtClean="0">
                <a:solidFill>
                  <a:schemeClr val="accent2"/>
                </a:solidFill>
                <a:latin typeface="Verdana" pitchFamily="34" charset="0"/>
                <a:cs typeface="+mj-cs"/>
              </a:rPr>
              <a:t> </a:t>
            </a:r>
            <a:endParaRPr lang="en-AU" dirty="0">
              <a:solidFill>
                <a:schemeClr val="accent2"/>
              </a:solidFill>
              <a:latin typeface="Verdana" pitchFamily="34" charset="0"/>
              <a:cs typeface="+mj-cs"/>
            </a:endParaRPr>
          </a:p>
        </p:txBody>
      </p:sp>
      <p:sp>
        <p:nvSpPr>
          <p:cNvPr id="15362" name="Rectangle 3"/>
          <p:cNvSpPr>
            <a:spLocks noGrp="1" noChangeArrowheads="1"/>
          </p:cNvSpPr>
          <p:nvPr>
            <p:ph type="subTitle" idx="1"/>
          </p:nvPr>
        </p:nvSpPr>
        <p:spPr>
          <a:xfrm>
            <a:off x="1187450" y="3933825"/>
            <a:ext cx="6985000" cy="1752600"/>
          </a:xfrm>
        </p:spPr>
        <p:txBody>
          <a:bodyPr/>
          <a:lstStyle/>
          <a:p>
            <a:pPr>
              <a:buFont typeface="Arial" pitchFamily="34" charset="0"/>
              <a:buNone/>
            </a:pPr>
            <a:r>
              <a:rPr lang="en-AU" dirty="0" smtClean="0">
                <a:solidFill>
                  <a:schemeClr val="accent2"/>
                </a:solidFill>
              </a:rPr>
              <a:t>Lenora Lippmann </a:t>
            </a:r>
          </a:p>
          <a:p>
            <a:pPr>
              <a:buFont typeface="Arial" pitchFamily="34" charset="0"/>
              <a:buNone/>
            </a:pPr>
            <a:r>
              <a:rPr lang="en-AU" dirty="0" smtClean="0">
                <a:solidFill>
                  <a:schemeClr val="accent2"/>
                </a:solidFill>
              </a:rPr>
              <a:t>Integration Team Manager</a:t>
            </a:r>
          </a:p>
          <a:p>
            <a:pPr>
              <a:buFont typeface="Arial" pitchFamily="34" charset="0"/>
              <a:buNone/>
            </a:pPr>
            <a:r>
              <a:rPr lang="en-AU" dirty="0" smtClean="0">
                <a:solidFill>
                  <a:schemeClr val="accent2"/>
                </a:solidFill>
              </a:rPr>
              <a:t>General Practice Victoria</a:t>
            </a:r>
          </a:p>
          <a:p>
            <a:pPr>
              <a:buFont typeface="Arial" pitchFamily="34" charset="0"/>
              <a:buNone/>
            </a:pPr>
            <a:endParaRPr lang="en-AU" dirty="0" smtClean="0">
              <a:solidFill>
                <a:schemeClr val="accent2"/>
              </a:solidFill>
            </a:endParaRPr>
          </a:p>
          <a:p>
            <a:pPr>
              <a:buFont typeface="Arial" pitchFamily="34" charset="0"/>
              <a:buNone/>
            </a:pPr>
            <a:r>
              <a:rPr lang="en-AU" sz="2400" dirty="0" smtClean="0">
                <a:solidFill>
                  <a:schemeClr val="accent2"/>
                </a:solidFill>
              </a:rPr>
              <a:t>15 February 2013</a:t>
            </a:r>
          </a:p>
        </p:txBody>
      </p:sp>
      <p:pic>
        <p:nvPicPr>
          <p:cNvPr id="5" name="Picture 2" descr="C:\Users\John Rasa\pictures\Ageing &amp; Elderly Patients\elderly people 7.jpg"/>
          <p:cNvPicPr>
            <a:picLocks noChangeAspect="1" noChangeArrowheads="1"/>
          </p:cNvPicPr>
          <p:nvPr/>
        </p:nvPicPr>
        <p:blipFill>
          <a:blip r:embed="rId3" cstate="print"/>
          <a:srcRect/>
          <a:stretch>
            <a:fillRect/>
          </a:stretch>
        </p:blipFill>
        <p:spPr bwMode="auto">
          <a:xfrm>
            <a:off x="3286125" y="571500"/>
            <a:ext cx="2484438" cy="1655763"/>
          </a:xfrm>
          <a:prstGeom prst="rect">
            <a:avLst/>
          </a:prstGeom>
          <a:noFill/>
          <a:ln>
            <a:solidFill>
              <a:schemeClr val="tx1">
                <a:lumMod val="50000"/>
                <a:lumOff val="50000"/>
              </a:schemeClr>
            </a:solidFill>
          </a:ln>
        </p:spPr>
      </p:pic>
      <p:sp>
        <p:nvSpPr>
          <p:cNvPr id="1536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5365"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15366" name="Picture 3" descr="Medicare Local brand"/>
          <p:cNvPicPr>
            <a:picLocks noChangeAspect="1" noChangeArrowheads="1"/>
          </p:cNvPicPr>
          <p:nvPr/>
        </p:nvPicPr>
        <p:blipFill>
          <a:blip r:embed="rId4" cstate="print"/>
          <a:srcRect/>
          <a:stretch>
            <a:fillRect/>
          </a:stretch>
        </p:blipFill>
        <p:spPr bwMode="auto">
          <a:xfrm>
            <a:off x="357158" y="4857760"/>
            <a:ext cx="2428892" cy="17859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277813"/>
            <a:ext cx="7031059" cy="628650"/>
          </a:xfrm>
        </p:spPr>
        <p:txBody>
          <a:bodyPr/>
          <a:lstStyle/>
          <a:p>
            <a:r>
              <a:rPr lang="en-US" sz="2400" dirty="0" smtClean="0">
                <a:effectLst/>
              </a:rPr>
              <a:t>Medicare Local Role supported in cluster</a:t>
            </a:r>
            <a:endParaRPr lang="en-US" sz="2400" dirty="0">
              <a:effectLst/>
            </a:endParaRPr>
          </a:p>
        </p:txBody>
      </p:sp>
      <p:sp>
        <p:nvSpPr>
          <p:cNvPr id="3" name="Content Placeholder 2"/>
          <p:cNvSpPr>
            <a:spLocks noGrp="1"/>
          </p:cNvSpPr>
          <p:nvPr>
            <p:ph idx="1"/>
          </p:nvPr>
        </p:nvSpPr>
        <p:spPr/>
        <p:txBody>
          <a:bodyPr/>
          <a:lstStyle/>
          <a:p>
            <a:r>
              <a:rPr lang="en-US" sz="2400" dirty="0" smtClean="0"/>
              <a:t>To provide </a:t>
            </a:r>
            <a:r>
              <a:rPr lang="en-US" sz="2400" dirty="0" smtClean="0"/>
              <a:t>practical training and tools to GP practices and other healthcare providers to support </a:t>
            </a:r>
            <a:r>
              <a:rPr lang="en-US" sz="2400" dirty="0" err="1" smtClean="0"/>
              <a:t>eHealth</a:t>
            </a:r>
            <a:r>
              <a:rPr lang="en-US" sz="2400" dirty="0" smtClean="0"/>
              <a:t> adoption in the primary care </a:t>
            </a:r>
            <a:r>
              <a:rPr lang="en-US" sz="2400" dirty="0" smtClean="0"/>
              <a:t>sector</a:t>
            </a:r>
          </a:p>
          <a:p>
            <a:pPr>
              <a:buNone/>
            </a:pPr>
            <a:r>
              <a:rPr lang="en-US" sz="2400" dirty="0" smtClean="0"/>
              <a:t> </a:t>
            </a:r>
          </a:p>
          <a:p>
            <a:r>
              <a:rPr lang="en-US" sz="2400" dirty="0" smtClean="0"/>
              <a:t>To build </a:t>
            </a:r>
            <a:r>
              <a:rPr lang="en-US" sz="2400" dirty="0" smtClean="0"/>
              <a:t>awareness and literacy amongst </a:t>
            </a:r>
            <a:r>
              <a:rPr lang="en-US" sz="2400" dirty="0" smtClean="0"/>
              <a:t>consumers including assisted registration in aged care homes, specialist clinics</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Linkage of GP Referral template to PCEHR</a:t>
            </a:r>
            <a:endParaRPr lang="en-US" dirty="0">
              <a:effectLst/>
            </a:endParaRPr>
          </a:p>
        </p:txBody>
      </p:sp>
      <p:sp>
        <p:nvSpPr>
          <p:cNvPr id="3" name="Content Placeholder 2"/>
          <p:cNvSpPr>
            <a:spLocks noGrp="1"/>
          </p:cNvSpPr>
          <p:nvPr>
            <p:ph idx="1"/>
          </p:nvPr>
        </p:nvSpPr>
        <p:spPr/>
        <p:txBody>
          <a:bodyPr/>
          <a:lstStyle/>
          <a:p>
            <a:r>
              <a:rPr lang="en-US" dirty="0" smtClean="0"/>
              <a:t>Requires HL7 CDA</a:t>
            </a:r>
          </a:p>
          <a:p>
            <a:pPr>
              <a:buNone/>
            </a:pPr>
            <a:endParaRPr lang="en-US" dirty="0" smtClean="0"/>
          </a:p>
          <a:p>
            <a:r>
              <a:rPr lang="en-US" dirty="0" smtClean="0"/>
              <a:t>HL7 V2 as stepping stone</a:t>
            </a:r>
          </a:p>
          <a:p>
            <a:pPr>
              <a:buNone/>
            </a:pPr>
            <a:endParaRPr lang="en-US" dirty="0" smtClean="0"/>
          </a:p>
          <a:p>
            <a:r>
              <a:rPr lang="en-US" dirty="0" smtClean="0"/>
              <a:t>? National template service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sz="3400" dirty="0">
              <a:effectLst/>
            </a:endParaRPr>
          </a:p>
        </p:txBody>
      </p:sp>
      <p:sp>
        <p:nvSpPr>
          <p:cNvPr id="3" name="Content Placeholder 2"/>
          <p:cNvSpPr>
            <a:spLocks noGrp="1"/>
          </p:cNvSpPr>
          <p:nvPr>
            <p:ph idx="1"/>
          </p:nvPr>
        </p:nvSpPr>
        <p:spPr/>
        <p:txBody>
          <a:bodyPr/>
          <a:lstStyle/>
          <a:p>
            <a:pPr algn="ctr">
              <a:buNone/>
            </a:pPr>
            <a:r>
              <a:rPr lang="en-AU" dirty="0" smtClean="0"/>
              <a:t>Questions/Comments</a:t>
            </a:r>
            <a:endParaRPr lang="en-AU" dirty="0"/>
          </a:p>
        </p:txBody>
      </p:sp>
      <p:pic>
        <p:nvPicPr>
          <p:cNvPr id="4" name="Picture 4" descr="j0431560[1]"/>
          <p:cNvPicPr>
            <a:picLocks noChangeAspect="1" noChangeArrowheads="1"/>
          </p:cNvPicPr>
          <p:nvPr/>
        </p:nvPicPr>
        <p:blipFill>
          <a:blip r:embed="rId2" cstate="print"/>
          <a:srcRect/>
          <a:stretch>
            <a:fillRect/>
          </a:stretch>
        </p:blipFill>
        <p:spPr bwMode="auto">
          <a:xfrm>
            <a:off x="3071802" y="2857496"/>
            <a:ext cx="2159000" cy="20431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 calcmode="lin" valueType="num">
                                      <p:cBhvr>
                                        <p:cTn id="9" dur="2000" fill="hold"/>
                                        <p:tgtEl>
                                          <p:spTgt spid="4"/>
                                        </p:tgtEl>
                                        <p:attrNameLst>
                                          <p:attrName>style.rotation</p:attrName>
                                        </p:attrNameLst>
                                      </p:cBhvr>
                                      <p:tavLst>
                                        <p:tav tm="0">
                                          <p:val>
                                            <p:fltVal val="360"/>
                                          </p:val>
                                        </p:tav>
                                        <p:tav tm="100000">
                                          <p:val>
                                            <p:fltVal val="0"/>
                                          </p:val>
                                        </p:tav>
                                      </p:tavLst>
                                    </p:anim>
                                    <p:animEffect transition="in" filter="fade">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What is the GP Referral Template?</a:t>
            </a:r>
            <a:endParaRPr lang="en-US" dirty="0">
              <a:effectLst/>
            </a:endParaRPr>
          </a:p>
        </p:txBody>
      </p:sp>
      <p:sp>
        <p:nvSpPr>
          <p:cNvPr id="3" name="Content Placeholder 2"/>
          <p:cNvSpPr>
            <a:spLocks noGrp="1"/>
          </p:cNvSpPr>
          <p:nvPr>
            <p:ph idx="1"/>
          </p:nvPr>
        </p:nvSpPr>
        <p:spPr/>
        <p:txBody>
          <a:bodyPr/>
          <a:lstStyle/>
          <a:p>
            <a:r>
              <a:rPr lang="en-US" dirty="0" smtClean="0"/>
              <a:t>New name for VSRF</a:t>
            </a:r>
          </a:p>
          <a:p>
            <a:r>
              <a:rPr lang="en-US" dirty="0" smtClean="0"/>
              <a:t>For GP referrals to other services</a:t>
            </a:r>
          </a:p>
          <a:p>
            <a:r>
              <a:rPr lang="en-US" dirty="0" smtClean="0"/>
              <a:t>Part of drop-down list of templates in all medical software</a:t>
            </a:r>
          </a:p>
          <a:p>
            <a:r>
              <a:rPr lang="en-US" dirty="0" smtClean="0"/>
              <a:t>Many fields </a:t>
            </a:r>
            <a:r>
              <a:rPr lang="en-US" dirty="0" err="1" smtClean="0"/>
              <a:t>autopopulate</a:t>
            </a:r>
            <a:endParaRPr lang="en-US" dirty="0" smtClean="0"/>
          </a:p>
          <a:p>
            <a:r>
              <a:rPr lang="en-US" dirty="0" smtClean="0"/>
              <a:t>2 pages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What’s new?</a:t>
            </a:r>
            <a:endParaRPr lang="en-US" dirty="0">
              <a:effectLst/>
            </a:endParaRPr>
          </a:p>
        </p:txBody>
      </p:sp>
      <p:sp>
        <p:nvSpPr>
          <p:cNvPr id="3" name="Content Placeholder 2"/>
          <p:cNvSpPr>
            <a:spLocks noGrp="1"/>
          </p:cNvSpPr>
          <p:nvPr>
            <p:ph idx="1"/>
          </p:nvPr>
        </p:nvSpPr>
        <p:spPr/>
        <p:txBody>
          <a:bodyPr/>
          <a:lstStyle/>
          <a:p>
            <a:pPr>
              <a:buNone/>
            </a:pPr>
            <a:r>
              <a:rPr lang="en-US" dirty="0" smtClean="0"/>
              <a:t>VSRF → </a:t>
            </a:r>
            <a:r>
              <a:rPr lang="en-US" b="1" dirty="0" smtClean="0"/>
              <a:t>GP Referral Template</a:t>
            </a:r>
          </a:p>
          <a:p>
            <a:pPr>
              <a:buNone/>
            </a:pPr>
            <a:endParaRPr lang="en-US" sz="800" dirty="0" smtClean="0"/>
          </a:p>
          <a:p>
            <a:pPr>
              <a:buNone/>
            </a:pPr>
            <a:endParaRPr lang="en-US" b="1" dirty="0" smtClean="0"/>
          </a:p>
          <a:p>
            <a:pPr>
              <a:buNone/>
            </a:pPr>
            <a:r>
              <a:rPr lang="en-US" b="1" dirty="0" smtClean="0"/>
              <a:t>Added</a:t>
            </a:r>
            <a:r>
              <a:rPr lang="en-US" dirty="0" smtClean="0"/>
              <a:t> </a:t>
            </a:r>
          </a:p>
          <a:p>
            <a:r>
              <a:rPr lang="en-US" dirty="0" smtClean="0"/>
              <a:t>Referral acknowledgement section</a:t>
            </a:r>
          </a:p>
          <a:p>
            <a:pPr>
              <a:buNone/>
            </a:pPr>
            <a:endParaRPr lang="en-US" sz="800" dirty="0" smtClean="0"/>
          </a:p>
          <a:p>
            <a:r>
              <a:rPr lang="en-US" dirty="0" smtClean="0"/>
              <a:t>Priority of urgent and non-urgent</a:t>
            </a:r>
          </a:p>
          <a:p>
            <a:pPr>
              <a:buNone/>
            </a:pPr>
            <a:endParaRPr lang="en-US" sz="800" dirty="0" smtClean="0"/>
          </a:p>
          <a:p>
            <a:r>
              <a:rPr lang="en-US" dirty="0" smtClean="0"/>
              <a:t>Prompts to GPs to include GP management plans and/or MH treatment plans if relevant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Current availability</a:t>
            </a:r>
            <a:endParaRPr lang="en-US" dirty="0">
              <a:effectLst/>
            </a:endParaRPr>
          </a:p>
        </p:txBody>
      </p:sp>
      <p:sp>
        <p:nvSpPr>
          <p:cNvPr id="3" name="Content Placeholder 2"/>
          <p:cNvSpPr>
            <a:spLocks noGrp="1"/>
          </p:cNvSpPr>
          <p:nvPr>
            <p:ph idx="1"/>
          </p:nvPr>
        </p:nvSpPr>
        <p:spPr/>
        <p:txBody>
          <a:bodyPr/>
          <a:lstStyle/>
          <a:p>
            <a:pPr>
              <a:buNone/>
            </a:pPr>
            <a:r>
              <a:rPr lang="en-US" sz="2400" b="1" dirty="0" smtClean="0">
                <a:solidFill>
                  <a:srgbClr val="158FC0"/>
                </a:solidFill>
                <a:latin typeface="+mj-lt"/>
                <a:ea typeface="+mj-ea"/>
              </a:rPr>
              <a:t>2012 version (GP Referral Template)</a:t>
            </a:r>
          </a:p>
          <a:p>
            <a:r>
              <a:rPr lang="en-US" sz="2400" dirty="0" smtClean="0"/>
              <a:t>Sent in rtf version to medical software vendors for inclusion in the next </a:t>
            </a:r>
            <a:r>
              <a:rPr lang="en-US" sz="2400" dirty="0" smtClean="0"/>
              <a:t>update </a:t>
            </a:r>
            <a:r>
              <a:rPr lang="en-US" sz="2400" dirty="0" smtClean="0"/>
              <a:t>to </a:t>
            </a:r>
            <a:r>
              <a:rPr lang="en-US" sz="2400" dirty="0" smtClean="0"/>
              <a:t>practices (vendors to put into HL7)</a:t>
            </a:r>
            <a:endParaRPr lang="en-US" sz="2400" dirty="0" smtClean="0"/>
          </a:p>
          <a:p>
            <a:endParaRPr lang="en-US" sz="2400" dirty="0" smtClean="0"/>
          </a:p>
          <a:p>
            <a:r>
              <a:rPr lang="en-US" sz="2400" dirty="0" smtClean="0"/>
              <a:t>On </a:t>
            </a:r>
            <a:r>
              <a:rPr lang="en-US" sz="2000" dirty="0" smtClean="0"/>
              <a:t>GPV</a:t>
            </a:r>
            <a:r>
              <a:rPr lang="en-US" sz="2400" dirty="0" smtClean="0"/>
              <a:t> website:</a:t>
            </a:r>
          </a:p>
          <a:p>
            <a:pPr>
              <a:buNone/>
            </a:pPr>
            <a:endParaRPr lang="en-US" sz="800" dirty="0" smtClean="0"/>
          </a:p>
          <a:p>
            <a:pPr>
              <a:buNone/>
            </a:pPr>
            <a:r>
              <a:rPr lang="en-US" sz="1600" u="sng" dirty="0" smtClean="0">
                <a:solidFill>
                  <a:srgbClr val="00B0F0"/>
                </a:solidFill>
                <a:hlinkClick r:id="rId2"/>
              </a:rPr>
              <a:t>http://www.gpv.org.au/content.asp?cid=12,26&amp;wid=2475&amp;t=GP%20Referral</a:t>
            </a:r>
            <a:endParaRPr lang="en-US" sz="1600" u="sng" dirty="0" smtClean="0">
              <a:solidFill>
                <a:srgbClr val="00B0F0"/>
              </a:solidFill>
            </a:endParaRPr>
          </a:p>
          <a:p>
            <a:pPr>
              <a:buNone/>
            </a:pPr>
            <a:endParaRPr lang="en-US" sz="1600" u="sng" dirty="0" smtClean="0"/>
          </a:p>
          <a:p>
            <a:pPr>
              <a:buNone/>
            </a:pPr>
            <a:endParaRPr lang="en-US" sz="1600" u="sng" dirty="0" smtClean="0"/>
          </a:p>
          <a:p>
            <a:pPr>
              <a:buNone/>
            </a:pPr>
            <a:r>
              <a:rPr lang="en-US" sz="2400" b="1" dirty="0" smtClean="0">
                <a:solidFill>
                  <a:srgbClr val="158FC0"/>
                </a:solidFill>
                <a:latin typeface="+mj-lt"/>
                <a:ea typeface="+mj-ea"/>
              </a:rPr>
              <a:t>2009 version (VSRF)</a:t>
            </a:r>
          </a:p>
          <a:p>
            <a:r>
              <a:rPr lang="en-US" sz="2000" dirty="0" smtClean="0"/>
              <a:t>In Medical Director and Best Practice as supplied template</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effectLst/>
              </a:rPr>
              <a:t>ehealth</a:t>
            </a:r>
            <a:r>
              <a:rPr lang="en-US" dirty="0" smtClean="0">
                <a:effectLst/>
              </a:rPr>
              <a:t> and Medicare Locals</a:t>
            </a:r>
            <a:endParaRPr lang="en-US" dirty="0">
              <a:effectLst/>
            </a:endParaRPr>
          </a:p>
        </p:txBody>
      </p:sp>
      <p:sp>
        <p:nvSpPr>
          <p:cNvPr id="3" name="Content Placeholder 2"/>
          <p:cNvSpPr>
            <a:spLocks noGrp="1"/>
          </p:cNvSpPr>
          <p:nvPr>
            <p:ph idx="1"/>
          </p:nvPr>
        </p:nvSpPr>
        <p:spPr>
          <a:xfrm>
            <a:off x="685800" y="1182688"/>
            <a:ext cx="8243918" cy="5226050"/>
          </a:xfrm>
        </p:spPr>
        <p:txBody>
          <a:bodyPr/>
          <a:lstStyle/>
          <a:p>
            <a:pPr>
              <a:buNone/>
            </a:pPr>
            <a:r>
              <a:rPr lang="en-US" sz="2800" b="1" dirty="0" smtClean="0"/>
              <a:t>5 Requirements for </a:t>
            </a:r>
            <a:r>
              <a:rPr lang="en-US" sz="2800" b="1" dirty="0" err="1" smtClean="0"/>
              <a:t>ehealth</a:t>
            </a:r>
            <a:r>
              <a:rPr lang="en-US" sz="2800" b="1" dirty="0" smtClean="0"/>
              <a:t> PIP</a:t>
            </a:r>
          </a:p>
          <a:p>
            <a:pPr>
              <a:buNone/>
            </a:pPr>
            <a:r>
              <a:rPr lang="en-US" sz="2400" dirty="0" smtClean="0"/>
              <a:t>Practice accredited against RACGP standards plus</a:t>
            </a:r>
          </a:p>
          <a:p>
            <a:r>
              <a:rPr lang="en-US" sz="2400" dirty="0" smtClean="0"/>
              <a:t>4 requirements by 1 </a:t>
            </a:r>
            <a:r>
              <a:rPr lang="en-US" sz="2400" dirty="0" smtClean="0"/>
              <a:t>February </a:t>
            </a:r>
            <a:r>
              <a:rPr lang="en-US" sz="2400" dirty="0" smtClean="0"/>
              <a:t>2013 </a:t>
            </a:r>
          </a:p>
          <a:p>
            <a:r>
              <a:rPr lang="en-US" sz="2400" dirty="0" smtClean="0"/>
              <a:t>F</a:t>
            </a:r>
            <a:r>
              <a:rPr lang="en-US" sz="2400" dirty="0" smtClean="0"/>
              <a:t>ifth </a:t>
            </a:r>
            <a:r>
              <a:rPr lang="en-US" sz="2400" dirty="0" smtClean="0"/>
              <a:t>requirement </a:t>
            </a:r>
            <a:r>
              <a:rPr lang="en-US" sz="2400" dirty="0" smtClean="0"/>
              <a:t>from </a:t>
            </a:r>
            <a:r>
              <a:rPr lang="en-US" sz="2400" dirty="0" smtClean="0"/>
              <a:t>1 May </a:t>
            </a:r>
            <a:r>
              <a:rPr lang="en-US" sz="2400" dirty="0" smtClean="0"/>
              <a:t>2013</a:t>
            </a:r>
            <a:endParaRPr lang="en-US" sz="2400" dirty="0" smtClean="0"/>
          </a:p>
          <a:p>
            <a:pPr>
              <a:buNone/>
            </a:pPr>
            <a:endParaRPr lang="en-US" sz="2800" b="1" dirty="0" smtClean="0"/>
          </a:p>
          <a:p>
            <a:pPr>
              <a:buNone/>
            </a:pPr>
            <a:r>
              <a:rPr lang="en-US" sz="2800" b="1" dirty="0" smtClean="0"/>
              <a:t>Requirement </a:t>
            </a:r>
            <a:r>
              <a:rPr lang="en-US" sz="2800" b="1" dirty="0" smtClean="0"/>
              <a:t>1 </a:t>
            </a:r>
            <a:endParaRPr lang="en-US" sz="2800" dirty="0" smtClean="0"/>
          </a:p>
          <a:p>
            <a:r>
              <a:rPr lang="en-US" sz="2400" dirty="0" smtClean="0"/>
              <a:t>apply for a Healthcare Identifier – </a:t>
            </a:r>
            <a:r>
              <a:rPr lang="en-US" sz="2400" dirty="0" err="1" smtClean="0"/>
              <a:t>Organisation</a:t>
            </a:r>
            <a:r>
              <a:rPr lang="en-US" sz="2400" dirty="0" smtClean="0"/>
              <a:t> (HPI-O</a:t>
            </a:r>
            <a:r>
              <a:rPr lang="en-US" sz="2400" dirty="0" smtClean="0"/>
              <a:t>)</a:t>
            </a:r>
          </a:p>
          <a:p>
            <a:endParaRPr lang="en-US" sz="800" dirty="0" smtClean="0"/>
          </a:p>
          <a:p>
            <a:r>
              <a:rPr lang="en-US" sz="2400" dirty="0" smtClean="0"/>
              <a:t>integrate Healthcare Identifiers into electronic practice records</a:t>
            </a:r>
          </a:p>
          <a:p>
            <a:pPr>
              <a:buNone/>
            </a:pPr>
            <a:endParaRPr lang="en-US"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Requirements for </a:t>
            </a:r>
            <a:r>
              <a:rPr lang="en-US" dirty="0" err="1" smtClean="0">
                <a:effectLst/>
              </a:rPr>
              <a:t>ehealth</a:t>
            </a:r>
            <a:r>
              <a:rPr lang="en-US" dirty="0" smtClean="0">
                <a:effectLst/>
              </a:rPr>
              <a:t> PIP</a:t>
            </a:r>
            <a:endParaRPr lang="en-US" dirty="0">
              <a:effectLst/>
            </a:endParaRPr>
          </a:p>
        </p:txBody>
      </p:sp>
      <p:sp>
        <p:nvSpPr>
          <p:cNvPr id="3" name="Content Placeholder 2"/>
          <p:cNvSpPr>
            <a:spLocks noGrp="1"/>
          </p:cNvSpPr>
          <p:nvPr>
            <p:ph idx="1"/>
          </p:nvPr>
        </p:nvSpPr>
        <p:spPr/>
        <p:txBody>
          <a:bodyPr/>
          <a:lstStyle/>
          <a:p>
            <a:pPr>
              <a:buNone/>
            </a:pPr>
            <a:r>
              <a:rPr lang="en-US" sz="2800" b="1" dirty="0" smtClean="0"/>
              <a:t>Requirement </a:t>
            </a:r>
            <a:r>
              <a:rPr lang="en-US" sz="2800" b="1" dirty="0" smtClean="0"/>
              <a:t>2</a:t>
            </a:r>
            <a:endParaRPr lang="en-US" sz="2800" dirty="0" smtClean="0"/>
          </a:p>
          <a:p>
            <a:r>
              <a:rPr lang="en-US" sz="2400" dirty="0" smtClean="0"/>
              <a:t>have standards-compliant secure messaging capability to send and receive clinical </a:t>
            </a:r>
            <a:r>
              <a:rPr lang="en-US" sz="2400" dirty="0" smtClean="0"/>
              <a:t>messages</a:t>
            </a:r>
          </a:p>
          <a:p>
            <a:endParaRPr lang="en-US" sz="800" dirty="0" smtClean="0"/>
          </a:p>
          <a:p>
            <a:r>
              <a:rPr lang="en-US" sz="2400" dirty="0" smtClean="0"/>
              <a:t>have a written policy to encourage the use of secure messaging</a:t>
            </a:r>
          </a:p>
          <a:p>
            <a:pPr>
              <a:buNone/>
            </a:pPr>
            <a:endParaRPr lang="en-US" sz="2800" b="1" dirty="0" smtClean="0"/>
          </a:p>
          <a:p>
            <a:pPr>
              <a:buNone/>
            </a:pPr>
            <a:r>
              <a:rPr lang="en-US" sz="2800" b="1" dirty="0" smtClean="0"/>
              <a:t>Requirement 3</a:t>
            </a:r>
            <a:endParaRPr lang="en-US" sz="2800" dirty="0" smtClean="0"/>
          </a:p>
          <a:p>
            <a:r>
              <a:rPr lang="en-US" sz="2400" dirty="0" smtClean="0"/>
              <a:t>be working towards electronic clinical coding for diagnoses for active </a:t>
            </a:r>
            <a:r>
              <a:rPr lang="en-US" sz="2400" dirty="0" smtClean="0"/>
              <a:t>patients</a:t>
            </a:r>
            <a:endParaRPr lang="en-US" sz="24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Requirements for </a:t>
            </a:r>
            <a:r>
              <a:rPr lang="en-US" dirty="0" err="1" smtClean="0">
                <a:effectLst/>
              </a:rPr>
              <a:t>ehealth</a:t>
            </a:r>
            <a:r>
              <a:rPr lang="en-US" dirty="0" smtClean="0">
                <a:effectLst/>
              </a:rPr>
              <a:t> PIP</a:t>
            </a:r>
            <a:endParaRPr lang="en-US" dirty="0">
              <a:effectLst/>
            </a:endParaRPr>
          </a:p>
        </p:txBody>
      </p:sp>
      <p:sp>
        <p:nvSpPr>
          <p:cNvPr id="3" name="Content Placeholder 2"/>
          <p:cNvSpPr>
            <a:spLocks noGrp="1"/>
          </p:cNvSpPr>
          <p:nvPr>
            <p:ph idx="1"/>
          </p:nvPr>
        </p:nvSpPr>
        <p:spPr>
          <a:xfrm>
            <a:off x="685800" y="1182688"/>
            <a:ext cx="7958166" cy="5226050"/>
          </a:xfrm>
        </p:spPr>
        <p:txBody>
          <a:bodyPr/>
          <a:lstStyle/>
          <a:p>
            <a:pPr>
              <a:buNone/>
            </a:pPr>
            <a:r>
              <a:rPr lang="en-US" sz="2800" b="1" dirty="0" smtClean="0"/>
              <a:t>Requirement </a:t>
            </a:r>
            <a:r>
              <a:rPr lang="en-US" sz="2800" b="1" dirty="0" smtClean="0"/>
              <a:t>4</a:t>
            </a:r>
            <a:endParaRPr lang="en-US" sz="2800" dirty="0" smtClean="0"/>
          </a:p>
          <a:p>
            <a:r>
              <a:rPr lang="en-US" sz="2400" dirty="0" smtClean="0"/>
              <a:t>be sending </a:t>
            </a:r>
            <a:r>
              <a:rPr lang="en-US" sz="2400" dirty="0" smtClean="0"/>
              <a:t>majority </a:t>
            </a:r>
            <a:r>
              <a:rPr lang="en-US" sz="2400" dirty="0" smtClean="0"/>
              <a:t>of prescriptions electronically to a prescription exchange </a:t>
            </a:r>
            <a:r>
              <a:rPr lang="en-US" sz="2400" dirty="0" smtClean="0"/>
              <a:t>service</a:t>
            </a:r>
          </a:p>
          <a:p>
            <a:pPr>
              <a:buNone/>
            </a:pPr>
            <a:endParaRPr lang="en-US" sz="2400" dirty="0" smtClean="0"/>
          </a:p>
          <a:p>
            <a:pPr>
              <a:buNone/>
            </a:pPr>
            <a:r>
              <a:rPr lang="en-US" sz="2800" b="1" dirty="0" smtClean="0"/>
              <a:t>Requirement 5 (from 1 May 2013)</a:t>
            </a:r>
            <a:endParaRPr lang="en-US" sz="2800" dirty="0" smtClean="0"/>
          </a:p>
          <a:p>
            <a:r>
              <a:rPr lang="en-US" sz="2400" dirty="0" smtClean="0"/>
              <a:t>have applied to participate in </a:t>
            </a:r>
            <a:r>
              <a:rPr lang="en-US" sz="2400" dirty="0" smtClean="0"/>
              <a:t>personally </a:t>
            </a:r>
            <a:r>
              <a:rPr lang="en-US" sz="2400" dirty="0" smtClean="0"/>
              <a:t>controlled electronic health record (PCEHR) </a:t>
            </a:r>
            <a:r>
              <a:rPr lang="en-US" sz="2400" dirty="0" smtClean="0"/>
              <a:t>system</a:t>
            </a:r>
          </a:p>
          <a:p>
            <a:endParaRPr lang="en-US" sz="800" dirty="0" smtClean="0"/>
          </a:p>
          <a:p>
            <a:r>
              <a:rPr lang="en-US" sz="2400" dirty="0" smtClean="0"/>
              <a:t>be using PCEHR compliant software that can post shared health summaries and event </a:t>
            </a:r>
            <a:r>
              <a:rPr lang="en-US" sz="2400" dirty="0" smtClean="0"/>
              <a:t>summaries</a:t>
            </a:r>
            <a:r>
              <a:rPr lang="en-US" dirty="0" smtClean="0"/>
              <a:t>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Incentive</a:t>
            </a:r>
            <a:endParaRPr lang="en-US" dirty="0">
              <a:effectLst/>
            </a:endParaRPr>
          </a:p>
        </p:txBody>
      </p:sp>
      <p:sp>
        <p:nvSpPr>
          <p:cNvPr id="3" name="Content Placeholder 2"/>
          <p:cNvSpPr>
            <a:spLocks noGrp="1"/>
          </p:cNvSpPr>
          <p:nvPr>
            <p:ph idx="1"/>
          </p:nvPr>
        </p:nvSpPr>
        <p:spPr/>
        <p:txBody>
          <a:bodyPr/>
          <a:lstStyle/>
          <a:p>
            <a:pPr>
              <a:buNone/>
            </a:pPr>
            <a:r>
              <a:rPr lang="en-US" dirty="0" smtClean="0"/>
              <a:t>Eligible </a:t>
            </a:r>
            <a:r>
              <a:rPr lang="en-US" dirty="0" smtClean="0"/>
              <a:t>practices can receive a maximum payment of </a:t>
            </a:r>
            <a:r>
              <a:rPr lang="en-US" dirty="0" smtClean="0"/>
              <a:t>$</a:t>
            </a:r>
            <a:r>
              <a:rPr lang="en-US" dirty="0" smtClean="0"/>
              <a:t>12,500 per quarter, based on $6.50 per </a:t>
            </a:r>
            <a:r>
              <a:rPr lang="en-US" dirty="0" err="1" smtClean="0"/>
              <a:t>Standardised</a:t>
            </a:r>
            <a:r>
              <a:rPr lang="en-US" dirty="0" smtClean="0"/>
              <a:t> </a:t>
            </a:r>
            <a:r>
              <a:rPr lang="en-US" dirty="0" smtClean="0"/>
              <a:t>Whole </a:t>
            </a:r>
            <a:r>
              <a:rPr lang="en-US" dirty="0" smtClean="0"/>
              <a:t>Patient Equivalent (SWPE) per year.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277812"/>
            <a:ext cx="6859587" cy="865171"/>
          </a:xfrm>
        </p:spPr>
        <p:txBody>
          <a:bodyPr/>
          <a:lstStyle/>
          <a:p>
            <a:r>
              <a:rPr lang="en-US" dirty="0" smtClean="0">
                <a:effectLst/>
              </a:rPr>
              <a:t>Conformant software &amp; secure messaging</a:t>
            </a:r>
            <a:endParaRPr lang="en-US" dirty="0">
              <a:effectLst/>
            </a:endParaRPr>
          </a:p>
        </p:txBody>
      </p:sp>
      <p:sp>
        <p:nvSpPr>
          <p:cNvPr id="3" name="Content Placeholder 2"/>
          <p:cNvSpPr>
            <a:spLocks noGrp="1"/>
          </p:cNvSpPr>
          <p:nvPr>
            <p:ph idx="1"/>
          </p:nvPr>
        </p:nvSpPr>
        <p:spPr/>
        <p:txBody>
          <a:bodyPr/>
          <a:lstStyle/>
          <a:p>
            <a:endParaRPr lang="en-US" dirty="0" smtClean="0"/>
          </a:p>
          <a:p>
            <a:r>
              <a:rPr lang="en-US" dirty="0" smtClean="0"/>
              <a:t>Most major medical software</a:t>
            </a:r>
          </a:p>
          <a:p>
            <a:r>
              <a:rPr lang="en-US" dirty="0" smtClean="0"/>
              <a:t>Most medical messaging systems</a:t>
            </a:r>
          </a:p>
          <a:p>
            <a:endParaRPr lang="en-US" dirty="0" smtClean="0"/>
          </a:p>
          <a:p>
            <a:r>
              <a:rPr lang="en-US" dirty="0" smtClean="0"/>
              <a:t>Not yet: </a:t>
            </a:r>
            <a:r>
              <a:rPr lang="en-US" dirty="0" err="1" smtClean="0"/>
              <a:t>connectingcare</a:t>
            </a:r>
            <a:r>
              <a:rPr lang="en-US" dirty="0" smtClean="0"/>
              <a:t> or S2S</a:t>
            </a:r>
            <a:endParaRPr lang="en-US" dirty="0"/>
          </a:p>
        </p:txBody>
      </p:sp>
    </p:spTree>
  </p:cSld>
  <p:clrMapOvr>
    <a:masterClrMapping/>
  </p:clrMapOvr>
</p:sld>
</file>

<file path=ppt/theme/theme1.xml><?xml version="1.0" encoding="utf-8"?>
<a:theme xmlns:a="http://schemas.openxmlformats.org/drawingml/2006/main" name="GPV2011 template">
  <a:themeElements>
    <a:clrScheme name="Blank Presentation 13">
      <a:dk1>
        <a:srgbClr val="000000"/>
      </a:dk1>
      <a:lt1>
        <a:srgbClr val="FFFFFF"/>
      </a:lt1>
      <a:dk2>
        <a:srgbClr val="000000"/>
      </a:dk2>
      <a:lt2>
        <a:srgbClr val="808080"/>
      </a:lt2>
      <a:accent1>
        <a:srgbClr val="CFCFCF"/>
      </a:accent1>
      <a:accent2>
        <a:srgbClr val="333399"/>
      </a:accent2>
      <a:accent3>
        <a:srgbClr val="FFFFFF"/>
      </a:accent3>
      <a:accent4>
        <a:srgbClr val="000000"/>
      </a:accent4>
      <a:accent5>
        <a:srgbClr val="E4E4E4"/>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317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bg1"/>
        </a:solidFill>
        <a:ln w="317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CFCFCF"/>
        </a:accent1>
        <a:accent2>
          <a:srgbClr val="333399"/>
        </a:accent2>
        <a:accent3>
          <a:srgbClr val="FFFFFF"/>
        </a:accent3>
        <a:accent4>
          <a:srgbClr val="000000"/>
        </a:accent4>
        <a:accent5>
          <a:srgbClr val="E4E4E4"/>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GPV2011 template</Template>
  <TotalTime>2753</TotalTime>
  <Words>417</Words>
  <Application>Microsoft Office PowerPoint</Application>
  <PresentationFormat>On-screen Show (4:3)</PresentationFormat>
  <Paragraphs>92</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GPV2011 template</vt:lpstr>
      <vt:lpstr>  Update on VSRF and ehealth PIP   </vt:lpstr>
      <vt:lpstr>What is the GP Referral Template?</vt:lpstr>
      <vt:lpstr>What’s new?</vt:lpstr>
      <vt:lpstr>Current availability</vt:lpstr>
      <vt:lpstr>ehealth and Medicare Locals</vt:lpstr>
      <vt:lpstr>Requirements for ehealth PIP</vt:lpstr>
      <vt:lpstr>Requirements for ehealth PIP</vt:lpstr>
      <vt:lpstr>Incentive</vt:lpstr>
      <vt:lpstr>Conformant software &amp; secure messaging</vt:lpstr>
      <vt:lpstr>Medicare Local Role supported in cluster</vt:lpstr>
      <vt:lpstr>Linkage of GP Referral template to PCEHR</vt:lpstr>
      <vt:lpstr>Slide 12</vt:lpstr>
    </vt:vector>
  </TitlesOfParts>
  <Company>gpdv</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Medicare Locals Update</dc:title>
  <dc:creator>Louise</dc:creator>
  <cp:lastModifiedBy>lenora</cp:lastModifiedBy>
  <cp:revision>257</cp:revision>
  <dcterms:created xsi:type="dcterms:W3CDTF">2011-07-26T00:04:21Z</dcterms:created>
  <dcterms:modified xsi:type="dcterms:W3CDTF">2013-02-14T05:50:00Z</dcterms:modified>
</cp:coreProperties>
</file>